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99" r:id="rId1"/>
  </p:sldMasterIdLst>
  <p:notesMasterIdLst>
    <p:notesMasterId r:id="rId89"/>
  </p:notesMasterIdLst>
  <p:sldIdLst>
    <p:sldId id="256" r:id="rId2"/>
    <p:sldId id="380" r:id="rId3"/>
    <p:sldId id="259" r:id="rId4"/>
    <p:sldId id="262" r:id="rId5"/>
    <p:sldId id="266" r:id="rId6"/>
    <p:sldId id="268" r:id="rId7"/>
    <p:sldId id="269" r:id="rId8"/>
    <p:sldId id="270" r:id="rId9"/>
    <p:sldId id="272" r:id="rId10"/>
    <p:sldId id="273" r:id="rId11"/>
    <p:sldId id="275" r:id="rId12"/>
    <p:sldId id="276" r:id="rId13"/>
    <p:sldId id="281" r:id="rId14"/>
    <p:sldId id="282" r:id="rId15"/>
    <p:sldId id="283" r:id="rId16"/>
    <p:sldId id="285" r:id="rId17"/>
    <p:sldId id="286" r:id="rId18"/>
    <p:sldId id="290" r:id="rId19"/>
    <p:sldId id="291" r:id="rId20"/>
    <p:sldId id="293" r:id="rId21"/>
    <p:sldId id="294" r:id="rId22"/>
    <p:sldId id="295" r:id="rId23"/>
    <p:sldId id="297" r:id="rId24"/>
    <p:sldId id="298" r:id="rId25"/>
    <p:sldId id="300" r:id="rId26"/>
    <p:sldId id="301" r:id="rId27"/>
    <p:sldId id="302" r:id="rId28"/>
    <p:sldId id="303" r:id="rId29"/>
    <p:sldId id="307" r:id="rId30"/>
    <p:sldId id="308" r:id="rId31"/>
    <p:sldId id="309" r:id="rId32"/>
    <p:sldId id="310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3" r:id="rId44"/>
    <p:sldId id="324" r:id="rId45"/>
    <p:sldId id="325" r:id="rId46"/>
    <p:sldId id="326" r:id="rId47"/>
    <p:sldId id="328" r:id="rId48"/>
    <p:sldId id="342" r:id="rId49"/>
    <p:sldId id="329" r:id="rId50"/>
    <p:sldId id="330" r:id="rId51"/>
    <p:sldId id="331" r:id="rId52"/>
    <p:sldId id="332" r:id="rId53"/>
    <p:sldId id="333" r:id="rId54"/>
    <p:sldId id="335" r:id="rId55"/>
    <p:sldId id="336" r:id="rId56"/>
    <p:sldId id="337" r:id="rId57"/>
    <p:sldId id="338" r:id="rId58"/>
    <p:sldId id="341" r:id="rId59"/>
    <p:sldId id="345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5" r:id="rId68"/>
    <p:sldId id="357" r:id="rId69"/>
    <p:sldId id="359" r:id="rId70"/>
    <p:sldId id="361" r:id="rId71"/>
    <p:sldId id="362" r:id="rId72"/>
    <p:sldId id="363" r:id="rId73"/>
    <p:sldId id="364" r:id="rId74"/>
    <p:sldId id="365" r:id="rId75"/>
    <p:sldId id="366" r:id="rId76"/>
    <p:sldId id="367" r:id="rId77"/>
    <p:sldId id="368" r:id="rId78"/>
    <p:sldId id="369" r:id="rId79"/>
    <p:sldId id="371" r:id="rId80"/>
    <p:sldId id="373" r:id="rId81"/>
    <p:sldId id="374" r:id="rId82"/>
    <p:sldId id="375" r:id="rId83"/>
    <p:sldId id="377" r:id="rId84"/>
    <p:sldId id="379" r:id="rId85"/>
    <p:sldId id="382" r:id="rId86"/>
    <p:sldId id="383" r:id="rId87"/>
    <p:sldId id="384" r:id="rId8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0000FF"/>
    <a:srgbClr val="0A0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55" autoAdjust="0"/>
  </p:normalViewPr>
  <p:slideViewPr>
    <p:cSldViewPr>
      <p:cViewPr varScale="1">
        <p:scale>
          <a:sx n="77" d="100"/>
          <a:sy n="77" d="100"/>
        </p:scale>
        <p:origin x="-1808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67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8.xml"/><Relationship Id="rId4" Type="http://schemas.openxmlformats.org/officeDocument/2006/relationships/slide" Target="slides/slide30.xml"/><Relationship Id="rId5" Type="http://schemas.openxmlformats.org/officeDocument/2006/relationships/slide" Target="slides/slide31.xml"/><Relationship Id="rId6" Type="http://schemas.openxmlformats.org/officeDocument/2006/relationships/slide" Target="slides/slide46.xml"/><Relationship Id="rId7" Type="http://schemas.openxmlformats.org/officeDocument/2006/relationships/slide" Target="slides/slide70.xml"/><Relationship Id="rId8" Type="http://schemas.openxmlformats.org/officeDocument/2006/relationships/slide" Target="slides/slide71.xml"/><Relationship Id="rId9" Type="http://schemas.openxmlformats.org/officeDocument/2006/relationships/slide" Target="slides/slide74.xml"/><Relationship Id="rId1" Type="http://schemas.openxmlformats.org/officeDocument/2006/relationships/slide" Target="slides/slide26.xml"/><Relationship Id="rId2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D4C2B96-9486-4CD3-9605-4D96389A47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305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0E5665-34DA-42FE-964A-EBC48DC64B47}" type="slidenum">
              <a:rPr lang="en-US" smtClean="0">
                <a:latin typeface="Times New Roman" panose="02020603050405020304" pitchFamily="18" charset="0"/>
              </a:rPr>
              <a:pPr/>
              <a:t>3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49894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A7FEDC-BC76-4393-9AE3-3D17DB1E3650}" type="slidenum">
              <a:rPr lang="en-US" smtClean="0">
                <a:latin typeface="Times New Roman" panose="02020603050405020304" pitchFamily="18" charset="0"/>
              </a:rPr>
              <a:pPr/>
              <a:t>12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8105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40EA5E3-ADC9-4AAB-BB54-52B3527CEE25}" type="slidenum">
              <a:rPr lang="en-US" smtClean="0">
                <a:latin typeface="Times New Roman" panose="02020603050405020304" pitchFamily="18" charset="0"/>
              </a:rPr>
              <a:pPr/>
              <a:t>13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41816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75846D9-2C6B-4982-9A5D-11AE5F61F0A6}" type="slidenum">
              <a:rPr lang="en-US" smtClean="0">
                <a:latin typeface="Times New Roman" panose="02020603050405020304" pitchFamily="18" charset="0"/>
              </a:rPr>
              <a:pPr/>
              <a:t>14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7645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00DDD7D-FA46-41AE-9338-211203A9885A}" type="slidenum">
              <a:rPr lang="en-US" smtClean="0">
                <a:latin typeface="Times New Roman" panose="02020603050405020304" pitchFamily="18" charset="0"/>
              </a:rPr>
              <a:pPr/>
              <a:t>15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1004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88C57EA-B2F6-4DBC-9F44-0CCADEB7BBD5}" type="slidenum">
              <a:rPr lang="en-US" smtClean="0">
                <a:latin typeface="Times New Roman" panose="02020603050405020304" pitchFamily="18" charset="0"/>
              </a:rPr>
              <a:pPr/>
              <a:t>16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84022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E94CF2A-82B4-4297-8336-6BDE2942858D}" type="slidenum">
              <a:rPr lang="en-US" smtClean="0">
                <a:latin typeface="Times New Roman" panose="02020603050405020304" pitchFamily="18" charset="0"/>
              </a:rPr>
              <a:pPr/>
              <a:t>17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22714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07D7C1-CFCF-4942-8C22-F19F7DC43065}" type="slidenum">
              <a:rPr lang="en-US" smtClean="0">
                <a:latin typeface="Times New Roman" panose="02020603050405020304" pitchFamily="18" charset="0"/>
              </a:rPr>
              <a:pPr/>
              <a:t>18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01594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5351B5-558F-44C2-B3A8-4D7601148527}" type="slidenum">
              <a:rPr lang="en-US" smtClean="0">
                <a:latin typeface="Times New Roman" panose="02020603050405020304" pitchFamily="18" charset="0"/>
              </a:rPr>
              <a:pPr/>
              <a:t>19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7035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233D2C6-79FC-46DE-B33B-15674D6AD66C}" type="slidenum">
              <a:rPr lang="en-US" smtClean="0">
                <a:latin typeface="Times New Roman" panose="02020603050405020304" pitchFamily="18" charset="0"/>
              </a:rPr>
              <a:pPr/>
              <a:t>20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26249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E62F78-93BF-4B7F-B277-7E3555098FAC}" type="slidenum">
              <a:rPr lang="en-US" smtClean="0">
                <a:latin typeface="Times New Roman" panose="02020603050405020304" pitchFamily="18" charset="0"/>
              </a:rPr>
              <a:pPr/>
              <a:t>21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672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7F814D4-1070-46FF-95F4-411FEBDEEA1D}" type="slidenum">
              <a:rPr lang="en-US" smtClean="0">
                <a:latin typeface="Times New Roman" panose="02020603050405020304" pitchFamily="18" charset="0"/>
              </a:rPr>
              <a:pPr/>
              <a:t>4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3181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23CCC3-7702-4052-9532-D85C3987EE78}" type="slidenum">
              <a:rPr lang="en-US" smtClean="0">
                <a:latin typeface="Times New Roman" panose="02020603050405020304" pitchFamily="18" charset="0"/>
              </a:rPr>
              <a:pPr/>
              <a:t>22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16618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BF06584-D819-4639-AA37-24582D33F837}" type="slidenum">
              <a:rPr lang="en-US" smtClean="0">
                <a:latin typeface="Times New Roman" panose="02020603050405020304" pitchFamily="18" charset="0"/>
              </a:rPr>
              <a:pPr/>
              <a:t>23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5429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B75FDA-4347-42D6-8F07-E6345B11B3BF}" type="slidenum">
              <a:rPr lang="en-US" smtClean="0">
                <a:latin typeface="Times New Roman" panose="02020603050405020304" pitchFamily="18" charset="0"/>
              </a:rPr>
              <a:pPr/>
              <a:t>24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89055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8FCF40-7A86-469A-ABDC-35840E078916}" type="slidenum">
              <a:rPr lang="en-US" smtClean="0">
                <a:latin typeface="Times New Roman" panose="02020603050405020304" pitchFamily="18" charset="0"/>
              </a:rPr>
              <a:pPr/>
              <a:t>25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49212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3DF26D8-60CF-4DB2-A13E-55E66D58AFD7}" type="slidenum">
              <a:rPr lang="en-US" smtClean="0">
                <a:latin typeface="Times New Roman" panose="02020603050405020304" pitchFamily="18" charset="0"/>
              </a:rPr>
              <a:pPr/>
              <a:t>26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990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0E9E09A-6635-4D06-BF06-B88FFA84DBC8}" type="slidenum">
              <a:rPr lang="en-US" smtClean="0">
                <a:latin typeface="Times New Roman" panose="02020603050405020304" pitchFamily="18" charset="0"/>
              </a:rPr>
              <a:pPr/>
              <a:t>27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800" smtClean="0"/>
              <a:t>Why is </a:t>
            </a:r>
            <a:r>
              <a:rPr lang="en-US" sz="2800" b="1" smtClean="0"/>
              <a:t>Applicants</a:t>
            </a:r>
            <a:r>
              <a:rPr lang="en-US" sz="2800" smtClean="0"/>
              <a:t> an actor? Applicants do not interact with the software</a:t>
            </a:r>
          </a:p>
          <a:p>
            <a:r>
              <a:rPr lang="en-US" smtClean="0"/>
              <a:t>The applicants initiate the use case: </a:t>
            </a:r>
            <a:r>
              <a:rPr lang="en-US" sz="2400" smtClean="0"/>
              <a:t> Their answers are entered into the software product by an MSG staff member; </a:t>
            </a:r>
          </a:p>
          <a:p>
            <a:r>
              <a:rPr lang="en-US" sz="2400" smtClean="0"/>
              <a:t>The real actor is therefore </a:t>
            </a:r>
            <a:r>
              <a:rPr lang="en-US" sz="2400" b="1" smtClean="0"/>
              <a:t>Applicants </a:t>
            </a:r>
            <a:r>
              <a:rPr lang="en-US" sz="2400" smtClean="0">
                <a:cs typeface="Times New Roman" panose="02020603050405020304" pitchFamily="18" charset="0"/>
              </a:rPr>
              <a:t>— </a:t>
            </a:r>
            <a:r>
              <a:rPr lang="en-US" sz="2400" smtClean="0"/>
              <a:t>the </a:t>
            </a:r>
            <a:r>
              <a:rPr lang="en-US" sz="2400" b="1" smtClean="0"/>
              <a:t>MSG Staff Member</a:t>
            </a:r>
            <a:r>
              <a:rPr lang="en-US" sz="2400" smtClean="0"/>
              <a:t> is merely an agent of the applicants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54173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04A1A3B-CA62-4183-90F8-26E58B16F7F0}" type="slidenum">
              <a:rPr lang="en-US" smtClean="0">
                <a:latin typeface="Times New Roman" panose="02020603050405020304" pitchFamily="18" charset="0"/>
              </a:rPr>
              <a:pPr/>
              <a:t>28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 smtClean="0"/>
              <a:t>Borrowers</a:t>
            </a:r>
            <a:r>
              <a:rPr lang="en-US" smtClean="0"/>
              <a:t> is an actor. The use case is initiated by actor </a:t>
            </a:r>
            <a:r>
              <a:rPr lang="en-US" b="1" smtClean="0"/>
              <a:t>Borrowers. </a:t>
            </a:r>
            <a:r>
              <a:rPr lang="en-US" smtClean="0"/>
              <a:t>The information entered by MSG staff is supplied by the borrowers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05805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998EBC-4686-4289-978B-B97905256E52}" type="slidenum">
              <a:rPr lang="en-US" smtClean="0">
                <a:latin typeface="Times New Roman" panose="02020603050405020304" pitchFamily="18" charset="0"/>
              </a:rPr>
              <a:pPr/>
              <a:t>29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24246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44706C-8500-4756-ACB1-5EE830FE524C}" type="slidenum">
              <a:rPr lang="en-US" smtClean="0">
                <a:latin typeface="Times New Roman" panose="02020603050405020304" pitchFamily="18" charset="0"/>
              </a:rPr>
              <a:pPr/>
              <a:t>30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17817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28226A-512C-48CB-9827-09A278FE6B17}" type="slidenum">
              <a:rPr lang="en-US" smtClean="0">
                <a:latin typeface="Times New Roman" panose="02020603050405020304" pitchFamily="18" charset="0"/>
              </a:rPr>
              <a:pPr/>
              <a:t>31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140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FD1967B-DCF9-4161-9CB5-12B71B56E3AE}" type="slidenum">
              <a:rPr lang="en-US" smtClean="0">
                <a:latin typeface="Times New Roman" panose="02020603050405020304" pitchFamily="18" charset="0"/>
              </a:rPr>
              <a:pPr/>
              <a:t>5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65125" lvl="1" indent="-282575"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  <a:defRPr/>
            </a:pPr>
            <a:r>
              <a:rPr lang="en-US" dirty="0" smtClean="0"/>
              <a:t>Requirements elicitation (or capture)</a:t>
            </a:r>
          </a:p>
          <a:p>
            <a:pPr lvl="1">
              <a:defRPr/>
            </a:pPr>
            <a:r>
              <a:rPr lang="en-US" sz="2400" dirty="0" smtClean="0"/>
              <a:t>Discovering the client’s requirements</a:t>
            </a:r>
          </a:p>
          <a:p>
            <a:pPr lvl="1">
              <a:defRPr/>
            </a:pPr>
            <a:r>
              <a:rPr lang="en-US" sz="2400" dirty="0" smtClean="0"/>
              <a:t>Methods include interviews and surveys</a:t>
            </a:r>
            <a:endParaRPr lang="en-US" dirty="0" smtClean="0"/>
          </a:p>
          <a:p>
            <a:pPr marL="365125" lvl="1" indent="-282575"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  <a:defRPr/>
            </a:pPr>
            <a:r>
              <a:rPr lang="en-US" dirty="0" smtClean="0"/>
              <a:t>Requirements analysis</a:t>
            </a:r>
          </a:p>
          <a:p>
            <a:pPr lvl="1">
              <a:defRPr/>
            </a:pPr>
            <a:r>
              <a:rPr lang="en-US" sz="2400" dirty="0" smtClean="0"/>
              <a:t>Refining and extending the initial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298109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C7C8B6-634A-409E-B2E8-81AD10E1BAEA}" type="slidenum">
              <a:rPr lang="en-US" smtClean="0">
                <a:latin typeface="Times New Roman" panose="02020603050405020304" pitchFamily="18" charset="0"/>
              </a:rPr>
              <a:pPr/>
              <a:t>32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37975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04578E-4421-467A-9C72-4279332EA885}" type="slidenum">
              <a:rPr lang="en-US" smtClean="0">
                <a:latin typeface="Times New Roman" panose="02020603050405020304" pitchFamily="18" charset="0"/>
              </a:rPr>
              <a:pPr/>
              <a:t>33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3942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F5400F8-885C-4C52-8F66-53903BDB960A}" type="slidenum">
              <a:rPr lang="en-US" smtClean="0">
                <a:latin typeface="Times New Roman" panose="02020603050405020304" pitchFamily="18" charset="0"/>
              </a:rPr>
              <a:pPr/>
              <a:t>34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76430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ACDE8E5-19AA-4AC1-ADEB-ED982CD1044C}" type="slidenum">
              <a:rPr lang="en-US" smtClean="0">
                <a:latin typeface="Times New Roman" panose="02020603050405020304" pitchFamily="18" charset="0"/>
              </a:rPr>
              <a:pPr/>
              <a:t>35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16346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BFA7D10-F96B-4D55-9EF2-78C0B872DE0A}" type="slidenum">
              <a:rPr lang="en-US" smtClean="0">
                <a:latin typeface="Times New Roman" panose="02020603050405020304" pitchFamily="18" charset="0"/>
              </a:rPr>
              <a:pPr/>
              <a:t>36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5330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AA8ADC1-D9AC-468E-9E2E-38FEA497B9CE}" type="slidenum">
              <a:rPr lang="en-US" smtClean="0">
                <a:latin typeface="Times New Roman" panose="02020603050405020304" pitchFamily="18" charset="0"/>
              </a:rPr>
              <a:pPr/>
              <a:t>37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42270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92DCEB-12B0-48CE-BD1E-B8C5928B9F69}" type="slidenum">
              <a:rPr lang="en-US" smtClean="0">
                <a:latin typeface="Times New Roman" panose="02020603050405020304" pitchFamily="18" charset="0"/>
              </a:rPr>
              <a:pPr/>
              <a:t>38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5879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926D7E0-AD75-406A-BD21-54DBB96DA918}" type="slidenum">
              <a:rPr lang="en-US" smtClean="0">
                <a:latin typeface="Times New Roman" panose="02020603050405020304" pitchFamily="18" charset="0"/>
              </a:rPr>
              <a:pPr/>
              <a:t>39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19473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38C180-D609-42E1-B3AF-0104795417E9}" type="slidenum">
              <a:rPr lang="en-US" smtClean="0">
                <a:latin typeface="Times New Roman" panose="02020603050405020304" pitchFamily="18" charset="0"/>
              </a:rPr>
              <a:pPr/>
              <a:t>40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52492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1FBFE9-5048-43FB-A488-576EBF753FB4}" type="slidenum">
              <a:rPr lang="en-US" smtClean="0">
                <a:latin typeface="Times New Roman" panose="02020603050405020304" pitchFamily="18" charset="0"/>
              </a:rPr>
              <a:pPr/>
              <a:t>41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39797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01355EC-7043-4FE2-BC3C-4E2944EFF944}" type="slidenum">
              <a:rPr lang="en-US" smtClean="0">
                <a:latin typeface="Times New Roman" panose="02020603050405020304" pitchFamily="18" charset="0"/>
              </a:rPr>
              <a:pPr/>
              <a:t>6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62310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1E902E-BA62-4EEF-95D9-6067ECEB3253}" type="slidenum">
              <a:rPr lang="en-US" smtClean="0">
                <a:latin typeface="Times New Roman" panose="02020603050405020304" pitchFamily="18" charset="0"/>
              </a:rPr>
              <a:pPr/>
              <a:t>42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9273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D16269-7D59-4BB2-A260-FEE7A9F62171}" type="slidenum">
              <a:rPr lang="en-US" smtClean="0">
                <a:latin typeface="Times New Roman" panose="02020603050405020304" pitchFamily="18" charset="0"/>
              </a:rPr>
              <a:pPr/>
              <a:t>43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1009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33DDF2-5CDB-419A-9BDC-7FAC204FD86A}" type="slidenum">
              <a:rPr lang="en-US" smtClean="0">
                <a:latin typeface="Times New Roman" panose="02020603050405020304" pitchFamily="18" charset="0"/>
              </a:rPr>
              <a:pPr/>
              <a:t>44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58480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4572C03-8FFA-40AB-8EE0-FE21F3AA99A4}" type="slidenum">
              <a:rPr lang="en-US" smtClean="0">
                <a:latin typeface="Times New Roman" panose="02020603050405020304" pitchFamily="18" charset="0"/>
              </a:rPr>
              <a:pPr/>
              <a:t>45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55315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B939073-72F2-40E1-A69B-624E5DC8262F}" type="slidenum">
              <a:rPr lang="en-US" smtClean="0">
                <a:latin typeface="Times New Roman" panose="02020603050405020304" pitchFamily="18" charset="0"/>
              </a:rPr>
              <a:pPr/>
              <a:t>46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Use case </a:t>
            </a:r>
            <a:r>
              <a:rPr lang="en-US" smtClean="0">
                <a:latin typeface="Courier New" panose="02070309020205020404" pitchFamily="49" charset="0"/>
              </a:rPr>
              <a:t>Estimate Investment Income for Week</a:t>
            </a:r>
            <a:r>
              <a:rPr lang="en-US" smtClean="0"/>
              <a:t> is part of use case </a:t>
            </a:r>
            <a:r>
              <a:rPr lang="en-US" smtClean="0">
                <a:latin typeface="Courier New" panose="02070309020205020404" pitchFamily="49" charset="0"/>
              </a:rPr>
              <a:t>Estimate Funds Available for Week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62394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2F8E5E-E6D8-4B1E-9C0E-6CE1127B94E2}" type="slidenum">
              <a:rPr lang="en-US" smtClean="0">
                <a:latin typeface="Times New Roman" panose="02020603050405020304" pitchFamily="18" charset="0"/>
              </a:rPr>
              <a:pPr/>
              <a:t>47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New use case is shaded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328583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59389E-0BB4-40D8-8937-20B1D8B72983}" type="slidenum">
              <a:rPr lang="en-US" smtClean="0">
                <a:latin typeface="Times New Roman" panose="02020603050405020304" pitchFamily="18" charset="0"/>
              </a:rPr>
              <a:pPr/>
              <a:t>48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The bottom diagram models use cases </a:t>
            </a:r>
            <a:r>
              <a:rPr lang="en-US" sz="1800" smtClean="0">
                <a:latin typeface="Courier New" panose="02070309020205020404" pitchFamily="49" charset="0"/>
              </a:rPr>
              <a:t>Estimate Funds Available for Week</a:t>
            </a:r>
            <a:r>
              <a:rPr lang="en-US" smtClean="0"/>
              <a:t>, and </a:t>
            </a:r>
            <a:r>
              <a:rPr lang="en-US" sz="1800" smtClean="0">
                <a:latin typeface="Courier New" panose="02070309020205020404" pitchFamily="49" charset="0"/>
              </a:rPr>
              <a:t>Estimate Payments and Grants for Week</a:t>
            </a:r>
            <a:r>
              <a:rPr lang="en-US" smtClean="0"/>
              <a:t> </a:t>
            </a:r>
          </a:p>
          <a:p>
            <a:pPr>
              <a:buFont typeface="Monotype Sorts"/>
              <a:buNone/>
            </a:pPr>
            <a:r>
              <a:rPr lang="en-US" smtClean="0"/>
              <a:t>As two independent use cases, however, a use case models an interaction between the product itself and users of the product (actors)</a:t>
            </a:r>
          </a:p>
          <a:p>
            <a:r>
              <a:rPr lang="en-US" smtClean="0"/>
              <a:t>Use case </a:t>
            </a:r>
            <a:r>
              <a:rPr lang="en-US" sz="1800" smtClean="0">
                <a:latin typeface="Courier New" panose="02070309020205020404" pitchFamily="49" charset="0"/>
              </a:rPr>
              <a:t>Estimate Payments and Grants for Week</a:t>
            </a:r>
            <a:r>
              <a:rPr lang="en-US" smtClean="0"/>
              <a:t> does not interact with an actor and therefore cannot be a use case in its own right</a:t>
            </a:r>
          </a:p>
          <a:p>
            <a:r>
              <a:rPr lang="en-US" smtClean="0"/>
              <a:t>Instead, it is a portion of use case </a:t>
            </a:r>
            <a:r>
              <a:rPr lang="en-US" sz="1800" smtClean="0">
                <a:latin typeface="Courier New" panose="02070309020205020404" pitchFamily="49" charset="0"/>
              </a:rPr>
              <a:t>Estimate Funds Available for Week</a:t>
            </a:r>
            <a:r>
              <a:rPr lang="en-US" smtClean="0"/>
              <a:t>, as reflected in the top diagram</a:t>
            </a:r>
          </a:p>
          <a:p>
            <a:pPr>
              <a:buFont typeface="Monotype Sorts"/>
              <a:buNone/>
            </a:pPr>
            <a:endParaRPr lang="en-US" smtClean="0"/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694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C297B21-799D-4A0A-BE05-9B712D7038A0}" type="slidenum">
              <a:rPr lang="en-US" smtClean="0">
                <a:latin typeface="Times New Roman" panose="02020603050405020304" pitchFamily="18" charset="0"/>
              </a:rPr>
              <a:pPr/>
              <a:t>49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91234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4CB7A62-D273-41CF-824C-E573BAFB5E6A}" type="slidenum">
              <a:rPr lang="en-US" smtClean="0">
                <a:latin typeface="Times New Roman" panose="02020603050405020304" pitchFamily="18" charset="0"/>
              </a:rPr>
              <a:pPr/>
              <a:t>50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0505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F4F71C6-BA8F-4F2A-8A83-624FF1A1FC38}" type="slidenum">
              <a:rPr lang="en-US" smtClean="0">
                <a:latin typeface="Times New Roman" panose="02020603050405020304" pitchFamily="18" charset="0"/>
              </a:rPr>
              <a:pPr/>
              <a:t>51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06698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F8C9AD-11C9-491E-9CF8-E9CF0966B352}" type="slidenum">
              <a:rPr lang="en-US" smtClean="0">
                <a:latin typeface="Times New Roman" panose="02020603050405020304" pitchFamily="18" charset="0"/>
              </a:rPr>
              <a:pPr/>
              <a:t>7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381051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B69616F-F98A-459C-8A57-DC2D44794285}" type="slidenum">
              <a:rPr lang="en-US" smtClean="0">
                <a:latin typeface="Times New Roman" panose="02020603050405020304" pitchFamily="18" charset="0"/>
              </a:rPr>
              <a:pPr/>
              <a:t>52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The new use cases are shaded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843550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64F843-04EF-43EA-A8E4-6ACDEE389852}" type="slidenum">
              <a:rPr lang="en-US" smtClean="0">
                <a:latin typeface="Times New Roman" panose="02020603050405020304" pitchFamily="18" charset="0"/>
              </a:rPr>
              <a:pPr/>
              <a:t>53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939433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6059C88-B2DC-4509-B44A-9BA69EABE7A9}" type="slidenum">
              <a:rPr lang="en-US" smtClean="0">
                <a:latin typeface="Times New Roman" panose="02020603050405020304" pitchFamily="18" charset="0"/>
              </a:rPr>
              <a:pPr/>
              <a:t>54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431845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927D0A-3D79-4D38-BEEB-FB8A95B05B7A}" type="slidenum">
              <a:rPr lang="en-US" smtClean="0">
                <a:latin typeface="Times New Roman" panose="02020603050405020304" pitchFamily="18" charset="0"/>
              </a:rPr>
              <a:pPr/>
              <a:t>55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191107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0E2C9D5-355A-407E-B67E-00BE799614EE}" type="slidenum">
              <a:rPr lang="en-US" smtClean="0">
                <a:latin typeface="Times New Roman" panose="02020603050405020304" pitchFamily="18" charset="0"/>
              </a:rPr>
              <a:pPr/>
              <a:t>56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4655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5E36E99-5BA1-411F-9FEF-3A7893C5AE05}" type="slidenum">
              <a:rPr lang="en-US" smtClean="0">
                <a:latin typeface="Times New Roman" panose="02020603050405020304" pitchFamily="18" charset="0"/>
              </a:rPr>
              <a:pPr/>
              <a:t>57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The two new use cases are shaded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087657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384D941-C4F2-4B21-9759-9020B7000871}" type="slidenum">
              <a:rPr lang="en-US" smtClean="0">
                <a:latin typeface="Times New Roman" panose="02020603050405020304" pitchFamily="18" charset="0"/>
              </a:rPr>
              <a:pPr/>
              <a:t>58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compuation</a:t>
            </a:r>
            <a:r>
              <a:rPr lang="en-US" sz="2400" dirty="0" smtClean="0">
                <a:latin typeface="Courier New" panose="02070309020205020404" pitchFamily="49" charset="0"/>
              </a:rPr>
              <a:t> </a:t>
            </a:r>
            <a:r>
              <a:rPr lang="en-US" dirty="0" smtClean="0"/>
              <a:t>uses the data obtained from three other use cases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</a:rPr>
              <a:t>Estimate Investment Income for Week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</a:rPr>
              <a:t>Estimate Operating Expenses for Week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</a:rPr>
              <a:t>Estimate Payments and Grants for Week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27351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B92D2E6-BFDD-4C32-AA4A-649DCB018E60}" type="slidenum">
              <a:rPr lang="en-US" smtClean="0">
                <a:latin typeface="Times New Roman" panose="02020603050405020304" pitchFamily="18" charset="0"/>
              </a:rPr>
              <a:pPr/>
              <a:t>59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969962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01CC89F-F8FF-4AD0-9859-302EBD2DB81F}" type="slidenum">
              <a:rPr lang="en-US" smtClean="0">
                <a:latin typeface="Times New Roman" panose="02020603050405020304" pitchFamily="18" charset="0"/>
              </a:rPr>
              <a:pPr/>
              <a:t>60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02399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926E75-1FD9-46FF-B01C-DCAC8611A3DB}" type="slidenum">
              <a:rPr lang="en-US" smtClean="0">
                <a:latin typeface="Times New Roman" panose="02020603050405020304" pitchFamily="18" charset="0"/>
              </a:rPr>
              <a:pPr/>
              <a:t>61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8153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8332CA7-C573-411A-B735-17B09B739FD9}" type="slidenum">
              <a:rPr lang="en-US" smtClean="0">
                <a:latin typeface="Times New Roman" panose="02020603050405020304" pitchFamily="18" charset="0"/>
              </a:rPr>
              <a:pPr/>
              <a:t>8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930019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2156033-3889-4CDD-AAE2-C0D226988F2A}" type="slidenum">
              <a:rPr lang="en-US" smtClean="0">
                <a:latin typeface="Times New Roman" panose="02020603050405020304" pitchFamily="18" charset="0"/>
              </a:rPr>
              <a:pPr/>
              <a:t>62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391067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8310C4-8383-46E0-960C-209CDE53F1D6}" type="slidenum">
              <a:rPr lang="en-US" smtClean="0">
                <a:latin typeface="Times New Roman" panose="02020603050405020304" pitchFamily="18" charset="0"/>
              </a:rPr>
              <a:pPr/>
              <a:t>63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774076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985ACF-F59B-41B3-9EE4-F5F72D54727D}" type="slidenum">
              <a:rPr lang="en-US" smtClean="0">
                <a:latin typeface="Times New Roman" panose="02020603050405020304" pitchFamily="18" charset="0"/>
              </a:rPr>
              <a:pPr/>
              <a:t>64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690448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ECEA2E-15D7-405C-85E8-6D6CA0E8B3CF}" type="slidenum">
              <a:rPr lang="en-US" smtClean="0">
                <a:latin typeface="Times New Roman" panose="02020603050405020304" pitchFamily="18" charset="0"/>
              </a:rPr>
              <a:pPr/>
              <a:t>65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67960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BB569B-05B6-4D6D-9C3E-854049A39C1C}" type="slidenum">
              <a:rPr lang="en-US" smtClean="0">
                <a:latin typeface="Times New Roman" panose="02020603050405020304" pitchFamily="18" charset="0"/>
              </a:rPr>
              <a:pPr/>
              <a:t>66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sz="2400" dirty="0" smtClean="0"/>
              <a:t>Duplication: </a:t>
            </a:r>
            <a:r>
              <a:rPr lang="en-US" sz="2400" dirty="0" smtClean="0">
                <a:latin typeface="Courier New" panose="02070309020205020404" pitchFamily="49" charset="0"/>
              </a:rPr>
              <a:t>Manage a Mortgage</a:t>
            </a:r>
            <a:r>
              <a:rPr lang="en-US" sz="3600" dirty="0" smtClean="0"/>
              <a:t> already includes </a:t>
            </a:r>
            <a:r>
              <a:rPr lang="en-US" sz="2400" dirty="0" smtClean="0">
                <a:latin typeface="Courier New" panose="02070309020205020404" pitchFamily="49" charset="0"/>
              </a:rPr>
              <a:t>Update Borrowers’ Weekly Income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Borrowers’ weekly income is an attribute of the mortgage.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atin typeface="Courier New" panose="02070309020205020404" pitchFamily="49" charset="0"/>
            </a:endParaRPr>
          </a:p>
          <a:p>
            <a:pPr lvl="0"/>
            <a:r>
              <a:rPr lang="en-US" sz="2400" dirty="0" smtClean="0"/>
              <a:t>(2) </a:t>
            </a:r>
            <a:r>
              <a:rPr lang="en-US" sz="2400" dirty="0" smtClean="0">
                <a:latin typeface="Courier New" panose="02070309020205020404" pitchFamily="49" charset="0"/>
              </a:rPr>
              <a:t>Estimate Funds Available for Week</a:t>
            </a:r>
            <a:r>
              <a:rPr lang="en-US" sz="3600" dirty="0" smtClean="0"/>
              <a:t>  and </a:t>
            </a:r>
            <a:r>
              <a:rPr lang="en-US" sz="3600" dirty="0" smtClean="0">
                <a:latin typeface="Courier New" panose="02070309020205020404" pitchFamily="49" charset="0"/>
              </a:rPr>
              <a:t>Produce a Report</a:t>
            </a:r>
            <a:r>
              <a:rPr lang="en-US" sz="4800" dirty="0" smtClean="0"/>
              <a:t> </a:t>
            </a:r>
            <a:r>
              <a:rPr lang="en-US" sz="3600" baseline="0" dirty="0" smtClean="0"/>
              <a:t> </a:t>
            </a:r>
            <a:r>
              <a:rPr lang="en-US" sz="2400" dirty="0" smtClean="0"/>
              <a:t>need to be reorganized</a:t>
            </a:r>
          </a:p>
          <a:p>
            <a:r>
              <a:rPr lang="en-US" sz="1050" dirty="0" smtClean="0">
                <a:latin typeface="Courier New" panose="02070309020205020404" pitchFamily="49" charset="0"/>
              </a:rPr>
              <a:t>Estimate Funds Available for Week</a:t>
            </a:r>
            <a:r>
              <a:rPr lang="en-US" sz="1400" dirty="0" smtClean="0"/>
              <a:t> </a:t>
            </a:r>
            <a:r>
              <a:rPr lang="en-US" dirty="0" smtClean="0"/>
              <a:t>models performing the calculation; </a:t>
            </a:r>
          </a:p>
          <a:p>
            <a:r>
              <a:rPr lang="en-US" dirty="0" smtClean="0"/>
              <a:t>Step 1.3 of use case </a:t>
            </a:r>
            <a:r>
              <a:rPr lang="en-US" sz="1050" dirty="0" smtClean="0">
                <a:latin typeface="Courier New" panose="02070309020205020404" pitchFamily="49" charset="0"/>
              </a:rPr>
              <a:t>Produce a Report</a:t>
            </a:r>
            <a:r>
              <a:rPr lang="en-US" sz="1400" baseline="0" dirty="0" smtClean="0">
                <a:latin typeface="Times New Roman" pitchFamily="18" charset="0"/>
              </a:rPr>
              <a:t> (previous slide) prints </a:t>
            </a:r>
            <a:r>
              <a:rPr lang="en-US" dirty="0" smtClean="0"/>
              <a:t>out the result of the computation;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There is no point in estimating the funds available unless the results are printed out.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91999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7492B05-FA0E-4D7A-97D5-E8F533FD91F9}" type="slidenum">
              <a:rPr lang="en-US" smtClean="0">
                <a:latin typeface="Times New Roman" panose="02020603050405020304" pitchFamily="18" charset="0"/>
              </a:rPr>
              <a:pPr/>
              <a:t>67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610375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A74D9F-7471-4F31-87C7-4F9D083C1640}" type="slidenum">
              <a:rPr lang="en-US" smtClean="0">
                <a:latin typeface="Times New Roman" panose="02020603050405020304" pitchFamily="18" charset="0"/>
              </a:rPr>
              <a:pPr/>
              <a:t>68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261058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0BCDF5-2D13-414F-B20C-F33CBDC8B54E}" type="slidenum">
              <a:rPr lang="en-US" smtClean="0">
                <a:latin typeface="Times New Roman" panose="02020603050405020304" pitchFamily="18" charset="0"/>
              </a:rPr>
              <a:pPr/>
              <a:t>69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183684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896B9E6-C51D-455B-93E5-ACEDBB448344}" type="slidenum">
              <a:rPr lang="en-US" smtClean="0">
                <a:latin typeface="Times New Roman" panose="02020603050405020304" pitchFamily="18" charset="0"/>
              </a:rPr>
              <a:pPr/>
              <a:t>70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29285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5EBBAF5-6AB1-4401-A787-7DA45EA01543}" type="slidenum">
              <a:rPr lang="en-US" smtClean="0">
                <a:latin typeface="Times New Roman" panose="02020603050405020304" pitchFamily="18" charset="0"/>
              </a:rPr>
              <a:pPr/>
              <a:t>71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32228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7BE6063-26E5-44E7-806E-4435E360DFA7}" type="slidenum">
              <a:rPr lang="en-US" smtClean="0">
                <a:latin typeface="Times New Roman" panose="02020603050405020304" pitchFamily="18" charset="0"/>
              </a:rPr>
              <a:pPr/>
              <a:t>9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510876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52B967A-9EC0-4727-874E-80CE26B2C081}" type="slidenum">
              <a:rPr lang="en-US" smtClean="0">
                <a:latin typeface="Times New Roman" panose="02020603050405020304" pitchFamily="18" charset="0"/>
              </a:rPr>
              <a:pPr/>
              <a:t>72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4940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0AF71A1-A2A8-4887-B8BC-AE196CCD1BCF}" type="slidenum">
              <a:rPr lang="en-US" smtClean="0">
                <a:latin typeface="Times New Roman" panose="02020603050405020304" pitchFamily="18" charset="0"/>
              </a:rPr>
              <a:pPr/>
              <a:t>73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292132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AF56C5-15B1-4FA3-9B48-137E0CA46BB1}" type="slidenum">
              <a:rPr lang="en-US" smtClean="0">
                <a:latin typeface="Times New Roman" panose="02020603050405020304" pitchFamily="18" charset="0"/>
              </a:rPr>
              <a:pPr/>
              <a:t>74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403525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6701564-C69B-436A-B8D2-C5A674267DB2}" type="slidenum">
              <a:rPr lang="en-US" smtClean="0">
                <a:latin typeface="Times New Roman" panose="02020603050405020304" pitchFamily="18" charset="0"/>
              </a:rPr>
              <a:pPr/>
              <a:t>75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442911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CBFEAB-26B3-4499-8CC2-D47FBF2E6D26}" type="slidenum">
              <a:rPr lang="en-US" smtClean="0">
                <a:latin typeface="Times New Roman" panose="02020603050405020304" pitchFamily="18" charset="0"/>
              </a:rPr>
              <a:pPr/>
              <a:t>76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91374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04D98B-0FF8-4367-AFB9-5315E8BFD886}" type="slidenum">
              <a:rPr lang="en-US" smtClean="0">
                <a:latin typeface="Times New Roman" panose="02020603050405020304" pitchFamily="18" charset="0"/>
              </a:rPr>
              <a:pPr/>
              <a:t>77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616127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6310C8-D771-4391-9CB3-B51DF9C258BD}" type="slidenum">
              <a:rPr lang="en-US" smtClean="0">
                <a:latin typeface="Times New Roman" panose="02020603050405020304" pitchFamily="18" charset="0"/>
              </a:rPr>
              <a:pPr/>
              <a:t>78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400538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300AEC-A1C8-49AD-9A2C-5AB0E7B1A96F}" type="slidenum">
              <a:rPr lang="en-US" smtClean="0">
                <a:latin typeface="Times New Roman" panose="02020603050405020304" pitchFamily="18" charset="0"/>
              </a:rPr>
              <a:pPr/>
              <a:t>79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435551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B9A72AA-6D5B-417F-99B5-1ACDBD526891}" type="slidenum">
              <a:rPr lang="en-US" smtClean="0">
                <a:latin typeface="Times New Roman" panose="02020603050405020304" pitchFamily="18" charset="0"/>
              </a:rPr>
              <a:pPr/>
              <a:t>80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914319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971B645-B3E6-4B49-8E42-1F0E31E4E615}" type="slidenum">
              <a:rPr lang="en-US" smtClean="0">
                <a:latin typeface="Times New Roman" panose="02020603050405020304" pitchFamily="18" charset="0"/>
              </a:rPr>
              <a:pPr/>
              <a:t>81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6398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391A9C-9687-4852-BA6F-F19F89E67F46}" type="slidenum">
              <a:rPr lang="en-US" smtClean="0">
                <a:latin typeface="Times New Roman" panose="02020603050405020304" pitchFamily="18" charset="0"/>
              </a:rPr>
              <a:pPr/>
              <a:t>10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Interviewing is the primary technique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34993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3200E5-1D8F-447A-AA56-840BECE98B55}" type="slidenum">
              <a:rPr lang="en-US" smtClean="0">
                <a:latin typeface="Times New Roman" panose="02020603050405020304" pitchFamily="18" charset="0"/>
              </a:rPr>
              <a:pPr/>
              <a:t>82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198841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F32C66-1E0A-431A-8C54-13F10701824B}" type="slidenum">
              <a:rPr lang="en-US" smtClean="0">
                <a:latin typeface="Times New Roman" panose="02020603050405020304" pitchFamily="18" charset="0"/>
              </a:rPr>
              <a:pPr/>
              <a:t>83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8890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6849CF4-751E-4DDE-9FE3-E2D2811E2592}" type="slidenum">
              <a:rPr lang="en-US" smtClean="0">
                <a:latin typeface="Times New Roman" panose="02020603050405020304" pitchFamily="18" charset="0"/>
              </a:rPr>
              <a:pPr/>
              <a:t>84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1598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A842CC-5061-410B-BAB6-5D2919F1E420}" type="slidenum">
              <a:rPr lang="en-US" smtClean="0">
                <a:latin typeface="Times New Roman" panose="02020603050405020304" pitchFamily="18" charset="0"/>
              </a:rPr>
              <a:pPr/>
              <a:t>11</a:t>
            </a:fld>
            <a:endParaRPr lang="en-US" smtClean="0">
              <a:latin typeface="Times New Roman" panose="02020603050405020304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8445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6" name="Group 2"/>
          <p:cNvGrpSpPr>
            <a:grpSpLocks/>
          </p:cNvGrpSpPr>
          <p:nvPr userDrawn="1"/>
        </p:nvGrpSpPr>
        <p:grpSpPr bwMode="auto">
          <a:xfrm>
            <a:off x="0" y="0"/>
            <a:ext cx="8763000" cy="5791200"/>
            <a:chOff x="0" y="0"/>
            <a:chExt cx="5520" cy="3744"/>
          </a:xfrm>
        </p:grpSpPr>
        <p:sp>
          <p:nvSpPr>
            <p:cNvPr id="7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smtClean="0">
                <a:latin typeface="Times New Roman" panose="02020603050405020304" pitchFamily="18" charset="0"/>
              </a:endParaRPr>
            </a:p>
          </p:txBody>
        </p:sp>
        <p:grpSp>
          <p:nvGrpSpPr>
            <p:cNvPr id="8" name="Group 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2" name="Rectangle 5"/>
              <p:cNvSpPr>
                <a:spLocks noChangeArrowheads="1"/>
              </p:cNvSpPr>
              <p:nvPr userDrawn="1"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en-US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 userDrawn="1"/>
            </p:nvSpPr>
            <p:spPr bwMode="white">
              <a:xfrm>
                <a:off x="654" y="2345"/>
                <a:ext cx="4818" cy="13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en-US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Line 7"/>
              <p:cNvSpPr>
                <a:spLocks noChangeShapeType="1"/>
              </p:cNvSpPr>
              <p:nvPr userDrawn="1"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18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10" name="Rectangle 9"/>
              <p:cNvSpPr>
                <a:spLocks noChangeArrowheads="1"/>
              </p:cNvSpPr>
              <p:nvPr userDrawn="1"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en-US" smtClean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Line 10"/>
              <p:cNvSpPr>
                <a:spLocks noChangeShapeType="1"/>
              </p:cNvSpPr>
              <p:nvPr userDrawn="1"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024CF-382D-4CCA-AABC-795A83C752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4E42B-EBD8-469F-ADF4-AA8F2FC28A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16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6980C-D109-4325-A365-2FD603C31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21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CF13D-C804-4C4D-A65A-9B2BB96711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5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A1729-CD8B-4C28-B5B8-EE0FE49C36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57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9358E-21CE-4CE1-AAD1-757259B25E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E92AF-F9CC-44AB-AC8C-700A41AFBB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D9D40-8351-47F1-8785-28D727033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7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4641B-44A9-46CC-8A87-F46E15E83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7C013-F46F-4BD2-9665-55A4456320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77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>
            <a:lvl1pPr indent="-2825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None/>
              <a:defRPr/>
            </a:pPr>
            <a:endParaRPr lang="en-US" sz="3200" smtClean="0">
              <a:latin typeface="Gill Sans MT" panose="020B0502020104020203" pitchFamily="34" charset="0"/>
            </a:endParaRPr>
          </a:p>
        </p:txBody>
      </p:sp>
      <p:sp>
        <p:nvSpPr>
          <p:cNvPr id="6" name="Process 13"/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25400" dist="25400" dir="3299947" sx="96001" sy="96001" algn="tl" rotWithShape="0">
              <a:srgbClr val="EBDAB1">
                <a:alpha val="39998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Process 15"/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25400" dist="25400" dir="3299947" sx="96001" sy="96001" algn="tl" rotWithShape="0">
              <a:schemeClr val="bg2">
                <a:alpha val="20000"/>
              </a:scheme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7FCC6-EDB2-4306-A712-B086970CFB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30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FF6DB"/>
            </a:solidFill>
            <a:round/>
            <a:headEnd/>
            <a:tailEnd/>
          </a:ln>
          <a:effectLst>
            <a:outerShdw blurRad="25400" dist="25400" dir="5400000" algn="tl" rotWithShape="0">
              <a:srgbClr val="AFA58D">
                <a:alpha val="8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fld id="{D51073B1-D69C-4F24-96BD-95B838CEB9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sz="1800" smtClean="0">
              <a:solidFill>
                <a:srgbClr val="FFFFFF"/>
              </a:solidFill>
              <a:latin typeface="Gill Sans MT" panose="020B05020201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  <p:sldLayoutId id="2147485053" r:id="rId2"/>
    <p:sldLayoutId id="2147485059" r:id="rId3"/>
    <p:sldLayoutId id="2147485054" r:id="rId4"/>
    <p:sldLayoutId id="2147485060" r:id="rId5"/>
    <p:sldLayoutId id="2147485055" r:id="rId6"/>
    <p:sldLayoutId id="2147485061" r:id="rId7"/>
    <p:sldLayoutId id="2147485062" r:id="rId8"/>
    <p:sldLayoutId id="2147485063" r:id="rId9"/>
    <p:sldLayoutId id="2147485056" r:id="rId10"/>
    <p:sldLayoutId id="214748505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charset="0"/>
          <a:ea typeface="ＭＳ Ｐゴシック" charset="0"/>
          <a:cs typeface="ＭＳ Ｐゴシック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7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0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2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3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4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0" y="838200"/>
            <a:ext cx="6629400" cy="20574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CS 471-1/571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3962400"/>
            <a:ext cx="7315200" cy="1752600"/>
          </a:xfrm>
        </p:spPr>
        <p:txBody>
          <a:bodyPr/>
          <a:lstStyle/>
          <a:p>
            <a:pPr marL="26988" algn="ctr" eaLnBrk="1" hangingPunct="1">
              <a:defRPr/>
            </a:pPr>
            <a:r>
              <a:rPr lang="en-US" sz="4400" dirty="0" smtClean="0">
                <a:solidFill>
                  <a:srgbClr val="320E04"/>
                </a:solidFill>
              </a:rPr>
              <a:t>Ch10 </a:t>
            </a:r>
            <a:r>
              <a:rPr lang="en-US" sz="4400" dirty="0" smtClean="0"/>
              <a:t>The Requirements Workflow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</a:t>
            </a:r>
            <a:r>
              <a:rPr lang="en-US" dirty="0"/>
              <a:t>Techniques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A questionnaire is useful when the opinions of hundreds of individuals need to be determined</a:t>
            </a:r>
          </a:p>
          <a:p>
            <a:r>
              <a:rPr lang="en-US" sz="2800" smtClean="0"/>
              <a:t>Examination of business forms shows how the client currently does business </a:t>
            </a:r>
          </a:p>
          <a:p>
            <a:r>
              <a:rPr lang="en-US" sz="2800" smtClean="0"/>
              <a:t>Direct observation of the employees while they perform their duties can be useful</a:t>
            </a:r>
          </a:p>
          <a:p>
            <a:pPr lvl="1"/>
            <a:r>
              <a:rPr lang="en-US" sz="2400" smtClean="0"/>
              <a:t>Videotape cameras are a modern version</a:t>
            </a:r>
          </a:p>
          <a:p>
            <a:endParaRPr lang="en-US" sz="28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2225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Use </a:t>
            </a:r>
            <a:r>
              <a:rPr lang="en-US" dirty="0"/>
              <a:t>Cases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450" y="1066800"/>
            <a:ext cx="7499350" cy="4800600"/>
          </a:xfrm>
        </p:spPr>
        <p:txBody>
          <a:bodyPr/>
          <a:lstStyle/>
          <a:p>
            <a:r>
              <a:rPr lang="en-US" sz="2800" smtClean="0"/>
              <a:t>A use case models an interaction between the software product itself and the users (</a:t>
            </a:r>
            <a:r>
              <a:rPr lang="en-US" sz="2800" i="1" smtClean="0"/>
              <a:t>actors</a:t>
            </a:r>
            <a:r>
              <a:rPr lang="en-US" sz="2800" smtClean="0"/>
              <a:t>) of that software product</a:t>
            </a:r>
          </a:p>
        </p:txBody>
      </p:sp>
      <p:pic>
        <p:nvPicPr>
          <p:cNvPr id="27652" name="Picture 13" descr="sch2333x_1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29000"/>
            <a:ext cx="6411913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Actor and User</a:t>
            </a:r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143000"/>
            <a:ext cx="7715250" cy="51054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An actor is a member of the world outside the software </a:t>
            </a:r>
            <a:r>
              <a:rPr lang="en-US" sz="2800" dirty="0" smtClean="0"/>
              <a:t>product</a:t>
            </a:r>
            <a:endParaRPr lang="en-US" sz="2800" dirty="0"/>
          </a:p>
          <a:p>
            <a:pPr lvl="1">
              <a:defRPr/>
            </a:pPr>
            <a:r>
              <a:rPr lang="en-US" sz="2400" dirty="0" smtClean="0"/>
              <a:t>A user, an initiator, or someone </a:t>
            </a:r>
            <a:r>
              <a:rPr lang="en-US" sz="2400" dirty="0"/>
              <a:t>who plays a critical </a:t>
            </a:r>
            <a:r>
              <a:rPr lang="en-US" sz="2400" dirty="0" smtClean="0"/>
              <a:t>part</a:t>
            </a:r>
          </a:p>
          <a:p>
            <a:pPr>
              <a:defRPr/>
            </a:pPr>
            <a:r>
              <a:rPr lang="en-US" sz="2800" dirty="0" smtClean="0"/>
              <a:t>A user can play more than one role</a:t>
            </a:r>
          </a:p>
          <a:p>
            <a:pPr lvl="1">
              <a:defRPr/>
            </a:pPr>
            <a:r>
              <a:rPr lang="en-US" sz="2400" dirty="0" smtClean="0"/>
              <a:t>A bank customer can be a </a:t>
            </a:r>
            <a:r>
              <a:rPr lang="en-US" sz="2400" b="1" dirty="0" smtClean="0"/>
              <a:t>Borrower</a:t>
            </a:r>
            <a:r>
              <a:rPr lang="en-US" sz="2400" dirty="0" smtClean="0"/>
              <a:t> or </a:t>
            </a:r>
            <a:r>
              <a:rPr lang="en-US" sz="2400" b="1" dirty="0" smtClean="0"/>
              <a:t>Lender</a:t>
            </a:r>
            <a:r>
              <a:rPr lang="en-US" sz="2400" dirty="0" smtClean="0"/>
              <a:t> </a:t>
            </a:r>
          </a:p>
          <a:p>
            <a:pPr>
              <a:defRPr/>
            </a:pPr>
            <a:r>
              <a:rPr lang="en-US" sz="2800" dirty="0" smtClean="0"/>
              <a:t>One actor can participate in multiple use cases</a:t>
            </a:r>
          </a:p>
          <a:p>
            <a:pPr lvl="1">
              <a:defRPr/>
            </a:pPr>
            <a:r>
              <a:rPr lang="en-US" sz="2400" dirty="0" smtClean="0">
                <a:latin typeface="+mj-lt"/>
              </a:rPr>
              <a:t>A </a:t>
            </a:r>
            <a:r>
              <a:rPr lang="en-US" sz="2400" b="1" dirty="0" smtClean="0">
                <a:latin typeface="+mj-lt"/>
              </a:rPr>
              <a:t>Borrower</a:t>
            </a:r>
            <a:r>
              <a:rPr lang="en-US" sz="2400" dirty="0" smtClean="0">
                <a:latin typeface="+mj-lt"/>
              </a:rPr>
              <a:t> may be an actor in Borrow Money, and Pay Interest on Loan</a:t>
            </a:r>
          </a:p>
          <a:p>
            <a:pPr>
              <a:defRPr/>
            </a:pPr>
            <a:r>
              <a:rPr lang="en-US" sz="2800" dirty="0" smtClean="0"/>
              <a:t>An actor need not be a human being</a:t>
            </a:r>
          </a:p>
          <a:p>
            <a:pPr lvl="1">
              <a:defRPr/>
            </a:pPr>
            <a:r>
              <a:rPr lang="en-US" sz="2400" dirty="0" smtClean="0"/>
              <a:t>Credit card payment</a:t>
            </a:r>
            <a:endParaRPr lang="en-US" sz="2400" dirty="0" smtClean="0">
              <a:latin typeface="+mj-lt"/>
            </a:endParaRPr>
          </a:p>
          <a:p>
            <a:pPr lvl="1">
              <a:defRPr/>
            </a:pP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7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7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762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Overlapping Actors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219200"/>
            <a:ext cx="7499350" cy="4800600"/>
          </a:xfrm>
        </p:spPr>
        <p:txBody>
          <a:bodyPr/>
          <a:lstStyle/>
          <a:p>
            <a:r>
              <a:rPr lang="en-US" sz="2800" smtClean="0"/>
              <a:t>Example:</a:t>
            </a:r>
          </a:p>
          <a:p>
            <a:pPr lvl="1"/>
            <a:r>
              <a:rPr lang="en-US" sz="2400" smtClean="0"/>
              <a:t>One use case has actor </a:t>
            </a:r>
            <a:r>
              <a:rPr lang="en-US" sz="2400" b="1" smtClean="0"/>
              <a:t>Nurse; </a:t>
            </a:r>
            <a:r>
              <a:rPr lang="en-US" sz="2400" smtClean="0"/>
              <a:t> a different use case has actor </a:t>
            </a:r>
            <a:r>
              <a:rPr lang="en-US" sz="2400" b="1" smtClean="0"/>
              <a:t>Medical Staff</a:t>
            </a:r>
          </a:p>
          <a:p>
            <a:pPr lvl="1"/>
            <a:r>
              <a:rPr lang="en-US" sz="2400" smtClean="0"/>
              <a:t>Better: Actors: </a:t>
            </a:r>
            <a:r>
              <a:rPr lang="en-US" sz="2400" b="1" smtClean="0"/>
              <a:t>Physician</a:t>
            </a:r>
            <a:r>
              <a:rPr lang="en-US" sz="2400" smtClean="0"/>
              <a:t> and </a:t>
            </a:r>
            <a:r>
              <a:rPr lang="en-US" sz="2400" b="1" smtClean="0"/>
              <a:t>Nurse</a:t>
            </a:r>
            <a:endParaRPr lang="en-US" sz="2400" smtClean="0"/>
          </a:p>
          <a:p>
            <a:endParaRPr lang="en-US" sz="2800" smtClean="0"/>
          </a:p>
          <a:p>
            <a:pPr>
              <a:buFont typeface="Monotype Sorts"/>
              <a:buNone/>
            </a:pPr>
            <a:endParaRPr lang="en-US" sz="2800" smtClean="0"/>
          </a:p>
        </p:txBody>
      </p:sp>
      <p:pic>
        <p:nvPicPr>
          <p:cNvPr id="31748" name="Picture 11" descr="sch2333x_1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124200"/>
            <a:ext cx="3419475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Initial </a:t>
            </a:r>
            <a:r>
              <a:rPr lang="en-US" dirty="0"/>
              <a:t>Requirements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The initial requirements are based on the initial business model</a:t>
            </a:r>
          </a:p>
          <a:p>
            <a:endParaRPr lang="en-US" sz="2800" smtClean="0"/>
          </a:p>
          <a:p>
            <a:r>
              <a:rPr lang="en-US" sz="2800" smtClean="0"/>
              <a:t>Then they are refined</a:t>
            </a:r>
          </a:p>
          <a:p>
            <a:endParaRPr lang="en-US" sz="2800" smtClean="0"/>
          </a:p>
          <a:p>
            <a:r>
              <a:rPr lang="en-US" sz="2800" smtClean="0"/>
              <a:t>The requirements are dynamic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800" smtClean="0"/>
              <a:t>there are frequent changes</a:t>
            </a:r>
          </a:p>
          <a:p>
            <a:pPr lvl="1"/>
            <a:r>
              <a:rPr lang="en-US" sz="2400" smtClean="0"/>
              <a:t>Maintain a list of likely requirements, together with use cases of requirements approved by the client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Functional </a:t>
            </a:r>
            <a:r>
              <a:rPr lang="en-US" dirty="0" err="1" smtClean="0"/>
              <a:t>vs</a:t>
            </a:r>
            <a:r>
              <a:rPr lang="en-US" dirty="0" smtClean="0"/>
              <a:t> Non-functional Requirements</a:t>
            </a:r>
            <a:endParaRPr 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600200"/>
            <a:ext cx="7499350" cy="4648200"/>
          </a:xfrm>
        </p:spPr>
        <p:txBody>
          <a:bodyPr/>
          <a:lstStyle/>
          <a:p>
            <a:r>
              <a:rPr lang="en-US" sz="2800" smtClean="0"/>
              <a:t>A</a:t>
            </a:r>
            <a:r>
              <a:rPr lang="en-US" sz="2800" i="1" smtClean="0"/>
              <a:t> functional requirement</a:t>
            </a:r>
            <a:r>
              <a:rPr lang="en-US" sz="2800" smtClean="0"/>
              <a:t> specifies an action that the software product must be able to perform</a:t>
            </a:r>
          </a:p>
          <a:p>
            <a:pPr lvl="1"/>
            <a:r>
              <a:rPr lang="en-US" sz="2400" smtClean="0"/>
              <a:t>Often expressed in terms of inputs and outputs</a:t>
            </a:r>
          </a:p>
          <a:p>
            <a:pPr lvl="1"/>
            <a:r>
              <a:rPr lang="en-US" sz="2400" smtClean="0"/>
              <a:t>Handled as part of the requirements and analysis workflows</a:t>
            </a:r>
          </a:p>
          <a:p>
            <a:r>
              <a:rPr lang="en-US" sz="2800" smtClean="0"/>
              <a:t>A </a:t>
            </a:r>
            <a:r>
              <a:rPr lang="en-US" sz="2800" i="1" smtClean="0"/>
              <a:t>nonfunctional requirement</a:t>
            </a:r>
            <a:r>
              <a:rPr lang="en-US" sz="2800" smtClean="0"/>
              <a:t> specifies properties of the software product itself, such as </a:t>
            </a:r>
          </a:p>
          <a:p>
            <a:pPr lvl="1"/>
            <a:r>
              <a:rPr lang="en-US" sz="2400" smtClean="0"/>
              <a:t>Platform constraints; Response times; Reliability</a:t>
            </a:r>
          </a:p>
          <a:p>
            <a:pPr lvl="1"/>
            <a:r>
              <a:rPr lang="en-US" sz="2400" smtClean="0"/>
              <a:t>Some nonfunctional requirements have to wait until the design workflow</a:t>
            </a:r>
          </a:p>
          <a:p>
            <a:pPr lvl="1"/>
            <a:endParaRPr lang="en-US" sz="2400" smtClean="0"/>
          </a:p>
          <a:p>
            <a:pPr lvl="1"/>
            <a:endParaRPr lang="en-US" sz="24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867650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400" dirty="0" smtClean="0"/>
              <a:t>MSG </a:t>
            </a:r>
            <a:r>
              <a:rPr lang="en-US" sz="4400" dirty="0"/>
              <a:t>Case </a:t>
            </a:r>
            <a:r>
              <a:rPr lang="en-US" sz="4400" dirty="0" smtClean="0"/>
              <a:t>Study</a:t>
            </a:r>
            <a:endParaRPr lang="en-US" sz="4400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The Martha Stockton Greengage (MSG)  Foundation provides low cost mortgage loans to young couples </a:t>
            </a:r>
          </a:p>
          <a:p>
            <a:pPr lvl="1"/>
            <a:r>
              <a:rPr lang="en-US" sz="2400" smtClean="0"/>
              <a:t>A </a:t>
            </a:r>
            <a:r>
              <a:rPr lang="en-US" sz="2400" i="1" smtClean="0"/>
              <a:t>mortgage</a:t>
            </a:r>
            <a:r>
              <a:rPr lang="en-US" sz="2400" smtClean="0"/>
              <a:t> is a loan in which real estate is used as security</a:t>
            </a:r>
          </a:p>
          <a:p>
            <a:r>
              <a:rPr lang="en-US" sz="2800" smtClean="0"/>
              <a:t>The trustees commission a </a:t>
            </a:r>
            <a:r>
              <a:rPr lang="en-US" sz="2800" i="1" smtClean="0">
                <a:solidFill>
                  <a:srgbClr val="003399"/>
                </a:solidFill>
              </a:rPr>
              <a:t>pilot</a:t>
            </a:r>
            <a:r>
              <a:rPr lang="en-US" sz="2800" smtClean="0"/>
              <a:t> project</a:t>
            </a:r>
          </a:p>
          <a:p>
            <a:pPr lvl="1"/>
            <a:r>
              <a:rPr lang="en-US" sz="2400" smtClean="0"/>
              <a:t>A software product to determine how much money is available each week to purchase homes</a:t>
            </a:r>
          </a:p>
          <a:p>
            <a:r>
              <a:rPr lang="en-US" sz="2800" smtClean="0">
                <a:solidFill>
                  <a:srgbClr val="003399"/>
                </a:solidFill>
              </a:rPr>
              <a:t>Group discussion:  what interview questions would you ask?</a:t>
            </a:r>
          </a:p>
          <a:p>
            <a:pPr lvl="1"/>
            <a:endParaRPr lang="en-US" sz="24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8077200" cy="990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5400" dirty="0">
                <a:cs typeface="Times New Roman" panose="02020603050405020304" pitchFamily="18" charset="0"/>
              </a:rPr>
              <a:t> </a:t>
            </a:r>
            <a:r>
              <a:rPr lang="en-US" sz="3600" dirty="0"/>
              <a:t>MSG Case Study: Initial </a:t>
            </a:r>
            <a:r>
              <a:rPr lang="en-US" sz="3600" dirty="0" smtClean="0"/>
              <a:t>Understanding</a:t>
            </a:r>
            <a:endParaRPr lang="en-US" sz="36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219200"/>
            <a:ext cx="7848600" cy="5029200"/>
          </a:xfrm>
        </p:spPr>
        <p:txBody>
          <a:bodyPr/>
          <a:lstStyle/>
          <a:p>
            <a:r>
              <a:rPr lang="en-US" sz="2800" smtClean="0"/>
              <a:t>House costs: $100K </a:t>
            </a:r>
          </a:p>
          <a:p>
            <a:r>
              <a:rPr lang="en-US" sz="2800" smtClean="0"/>
              <a:t>Loan: $90K (10% down payment)</a:t>
            </a:r>
          </a:p>
          <a:p>
            <a:r>
              <a:rPr lang="en-US" sz="2800" smtClean="0"/>
              <a:t>Loan term: 30 years, repaid monthly</a:t>
            </a:r>
          </a:p>
          <a:p>
            <a:r>
              <a:rPr lang="en-US" sz="2800" smtClean="0"/>
              <a:t>Interest rate: 7.5% per annum</a:t>
            </a:r>
          </a:p>
          <a:p>
            <a:pPr lvl="1"/>
            <a:r>
              <a:rPr lang="en-US" sz="2400" smtClean="0"/>
              <a:t>0.625% per month</a:t>
            </a:r>
          </a:p>
          <a:p>
            <a:r>
              <a:rPr lang="en-US" sz="2800" smtClean="0"/>
              <a:t>Monthly mortgage payment (</a:t>
            </a:r>
            <a:r>
              <a:rPr lang="en-US" sz="2800" smtClean="0">
                <a:solidFill>
                  <a:srgbClr val="FF0000"/>
                </a:solidFill>
              </a:rPr>
              <a:t>P &amp; I</a:t>
            </a:r>
            <a:r>
              <a:rPr lang="en-US" sz="2800" smtClean="0"/>
              <a:t>): $629.30</a:t>
            </a:r>
          </a:p>
          <a:p>
            <a:pPr lvl="1"/>
            <a:r>
              <a:rPr lang="en-US" sz="2400" smtClean="0">
                <a:solidFill>
                  <a:srgbClr val="FF0000"/>
                </a:solidFill>
              </a:rPr>
              <a:t>Interest</a:t>
            </a:r>
            <a:r>
              <a:rPr lang="en-US" sz="2400" smtClean="0"/>
              <a:t> on the outstanding balance + </a:t>
            </a:r>
            <a:r>
              <a:rPr lang="en-US" sz="2400" smtClean="0">
                <a:solidFill>
                  <a:srgbClr val="FF0000"/>
                </a:solidFill>
              </a:rPr>
              <a:t>principal</a:t>
            </a:r>
          </a:p>
          <a:p>
            <a:pPr lvl="1"/>
            <a:r>
              <a:rPr lang="en-US" sz="2400" smtClean="0"/>
              <a:t>First month: $562.50 (interest)+ $66.80 (principal)</a:t>
            </a:r>
          </a:p>
          <a:p>
            <a:pPr lvl="1"/>
            <a:r>
              <a:rPr lang="en-US" sz="2400" smtClean="0"/>
              <a:t>After first month, the outstanding balance is $89,933.20</a:t>
            </a:r>
          </a:p>
          <a:p>
            <a:pPr lvl="1"/>
            <a:r>
              <a:rPr lang="en-US" sz="2400" smtClean="0"/>
              <a:t>2</a:t>
            </a:r>
            <a:r>
              <a:rPr lang="en-US" sz="2400" baseline="30000" smtClean="0"/>
              <a:t>nd</a:t>
            </a:r>
            <a:r>
              <a:rPr lang="en-US" sz="2400" smtClean="0"/>
              <a:t> month, interest at 0.625% on $89,933.20 is $562.08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76200"/>
            <a:ext cx="83058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Mortgage Payments: After 15 </a:t>
            </a:r>
            <a:r>
              <a:rPr lang="en-US" dirty="0" smtClean="0"/>
              <a:t>&amp; </a:t>
            </a:r>
            <a:r>
              <a:rPr lang="en-US" dirty="0"/>
              <a:t>30 Years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7715250" cy="4800600"/>
          </a:xfrm>
        </p:spPr>
        <p:txBody>
          <a:bodyPr/>
          <a:lstStyle/>
          <a:p>
            <a:r>
              <a:rPr lang="en-US" sz="2800" smtClean="0"/>
              <a:t>After 15 years (180 months), the outstanding balance is $67,881.61</a:t>
            </a:r>
          </a:p>
          <a:p>
            <a:pPr lvl="1"/>
            <a:r>
              <a:rPr lang="en-US" sz="2400" smtClean="0"/>
              <a:t>Monthly interest at 0.625% on $67,881.61 is $424.26 </a:t>
            </a:r>
          </a:p>
          <a:p>
            <a:pPr lvl="1"/>
            <a:r>
              <a:rPr lang="en-US" sz="2400" smtClean="0"/>
              <a:t>$205.04 of the monthly payment of $629.30 is used to reduce the principal </a:t>
            </a:r>
          </a:p>
          <a:p>
            <a:r>
              <a:rPr lang="en-US" sz="2800" smtClean="0"/>
              <a:t>After 30 years (360 months), the entire loan will have been repaid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762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Insurance Premiums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447800"/>
            <a:ext cx="8229600" cy="4800600"/>
          </a:xfrm>
        </p:spPr>
        <p:txBody>
          <a:bodyPr/>
          <a:lstStyle/>
          <a:p>
            <a:r>
              <a:rPr lang="en-US" sz="2800" smtClean="0"/>
              <a:t>MSG requires the borrower to insure the house</a:t>
            </a:r>
          </a:p>
          <a:p>
            <a:pPr lvl="1"/>
            <a:r>
              <a:rPr lang="en-US" sz="2400" smtClean="0"/>
              <a:t>If the house burns down, the check from the insurance company will then be used to repay the loan</a:t>
            </a:r>
          </a:p>
          <a:p>
            <a:r>
              <a:rPr lang="en-US" sz="2800" smtClean="0"/>
              <a:t>The insurance premium is paid once a year by MSG</a:t>
            </a:r>
          </a:p>
          <a:p>
            <a:pPr lvl="1"/>
            <a:r>
              <a:rPr lang="en-US" sz="2400" smtClean="0"/>
              <a:t>MSG requires the borrower to pay monthly insurance installments</a:t>
            </a:r>
          </a:p>
          <a:p>
            <a:pPr lvl="1"/>
            <a:r>
              <a:rPr lang="en-US" sz="2400" smtClean="0"/>
              <a:t>Deposited in an </a:t>
            </a:r>
            <a:r>
              <a:rPr lang="en-US" sz="2400" i="1" smtClean="0"/>
              <a:t>escrow</a:t>
            </a:r>
            <a:r>
              <a:rPr lang="en-US" sz="2400" smtClean="0"/>
              <a:t> </a:t>
            </a:r>
            <a:r>
              <a:rPr lang="en-US" sz="2400" i="1" smtClean="0"/>
              <a:t>account</a:t>
            </a:r>
            <a:r>
              <a:rPr lang="en-US" sz="2400" smtClean="0"/>
              <a:t> (a savings account)</a:t>
            </a:r>
          </a:p>
          <a:p>
            <a:r>
              <a:rPr lang="en-US" sz="2800" smtClean="0"/>
              <a:t>The annual premium is then paid from the escrow account</a:t>
            </a:r>
          </a:p>
          <a:p>
            <a:pPr lvl="1"/>
            <a:endParaRPr lang="en-US" sz="24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762000"/>
            <a:ext cx="7464425" cy="3352800"/>
          </a:xfrm>
        </p:spPr>
      </p:pic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1DA67B-EED7-4EAE-8D61-3B666A2B4C48}" type="slidenum">
              <a:rPr lang="en-US" smtClean="0">
                <a:solidFill>
                  <a:srgbClr val="B5A788"/>
                </a:solidFill>
              </a:rPr>
              <a:pPr/>
              <a:t>2</a:t>
            </a:fld>
            <a:endParaRPr lang="en-US" smtClean="0">
              <a:solidFill>
                <a:srgbClr val="B5A788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7175" y="4649788"/>
            <a:ext cx="7086600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639763" indent="-236538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885825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096963" indent="-173038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1296988" indent="-182563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17541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2113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26685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1257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2800"/>
              <a:t>“I know you believe you understood what you think I said, but I am not sure you realize that what you heard is not what I meant!”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1524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Real Estate Taxes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Real-estate taxes paid on a home are treated the same way as insurance premiums</a:t>
            </a:r>
          </a:p>
          <a:p>
            <a:pPr lvl="1"/>
            <a:r>
              <a:rPr lang="en-US" sz="2400" smtClean="0"/>
              <a:t>Monthly installments are deposited in the escrow account</a:t>
            </a:r>
          </a:p>
          <a:p>
            <a:pPr lvl="1"/>
            <a:r>
              <a:rPr lang="en-US" sz="2400" smtClean="0"/>
              <a:t>The annual real-estate tax payment is made from that account</a:t>
            </a:r>
            <a:endParaRPr lang="en-US" sz="2400" smtClean="0">
              <a:solidFill>
                <a:srgbClr val="FFFF66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Borrowing Limits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A mortgage will not be granted unless the total monthly payment is less than 28% of the borrower’s total income</a:t>
            </a:r>
          </a:p>
          <a:p>
            <a:pPr lvl="1"/>
            <a:r>
              <a:rPr lang="en-US" sz="2400" smtClean="0"/>
              <a:t>P &amp; I + insurance premiums + real-estate taxes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1524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Other Costs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MSG requires a lump sum up front in return for lending the money to the borrower</a:t>
            </a:r>
          </a:p>
          <a:p>
            <a:pPr lvl="1"/>
            <a:r>
              <a:rPr lang="en-US" sz="2400" smtClean="0"/>
              <a:t>Typically, 1-2% of the principal (“2 points”)</a:t>
            </a:r>
          </a:p>
          <a:p>
            <a:pPr lvl="1"/>
            <a:r>
              <a:rPr lang="en-US" sz="2400" smtClean="0"/>
              <a:t>For the $90,000 loan, this amounts to $1,800</a:t>
            </a:r>
          </a:p>
          <a:p>
            <a:r>
              <a:rPr lang="en-US" sz="2800" smtClean="0"/>
              <a:t>Closing costs</a:t>
            </a:r>
          </a:p>
          <a:p>
            <a:pPr lvl="1"/>
            <a:r>
              <a:rPr lang="en-US" sz="2400" smtClean="0"/>
              <a:t>Legal costs</a:t>
            </a:r>
          </a:p>
          <a:p>
            <a:pPr lvl="1"/>
            <a:r>
              <a:rPr lang="en-US" sz="2400" smtClean="0"/>
              <a:t>Various taxes</a:t>
            </a:r>
          </a:p>
          <a:p>
            <a:pPr lvl="1"/>
            <a:r>
              <a:rPr lang="en-US" sz="2400" smtClean="0"/>
              <a:t>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275" y="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sz="4000" dirty="0"/>
              <a:t>Initial Glossary</a:t>
            </a:r>
          </a:p>
        </p:txBody>
      </p:sp>
      <p:pic>
        <p:nvPicPr>
          <p:cNvPr id="52227" name="Picture 8" descr="sch2333x_1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9350"/>
            <a:ext cx="7304088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MSG </a:t>
            </a:r>
            <a:r>
              <a:rPr lang="en-US" dirty="0"/>
              <a:t>Case </a:t>
            </a:r>
            <a:r>
              <a:rPr lang="en-US" dirty="0" smtClean="0"/>
              <a:t>Study: Initial </a:t>
            </a:r>
            <a:r>
              <a:rPr lang="en-US" dirty="0"/>
              <a:t>Business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219200"/>
            <a:ext cx="7499350" cy="5029200"/>
          </a:xfrm>
        </p:spPr>
        <p:txBody>
          <a:bodyPr/>
          <a:lstStyle/>
          <a:p>
            <a:r>
              <a:rPr lang="en-US" sz="2800" smtClean="0"/>
              <a:t>At the start of each week, MSG estimates how much money will be available to fund mortgages</a:t>
            </a:r>
          </a:p>
          <a:p>
            <a:r>
              <a:rPr lang="en-US" sz="2800" smtClean="0"/>
              <a:t>Low-income couples can apply at any time</a:t>
            </a:r>
          </a:p>
          <a:p>
            <a:r>
              <a:rPr lang="en-US" sz="2800" smtClean="0"/>
              <a:t>An MSG staff member determines </a:t>
            </a:r>
          </a:p>
          <a:p>
            <a:pPr lvl="1"/>
            <a:r>
              <a:rPr lang="en-US" sz="2400" smtClean="0"/>
              <a:t>Whether the couple qualifies for a mortgage, and</a:t>
            </a:r>
          </a:p>
          <a:p>
            <a:pPr lvl="1"/>
            <a:r>
              <a:rPr lang="en-US" sz="2400" smtClean="0"/>
              <a:t>Whether MSG has sufficient funds on hand to purchase the home</a:t>
            </a:r>
          </a:p>
          <a:p>
            <a:r>
              <a:rPr lang="en-US" sz="2800" smtClean="0"/>
              <a:t>If so, the mortgage is granted</a:t>
            </a:r>
          </a:p>
          <a:p>
            <a:pPr lvl="1"/>
            <a:r>
              <a:rPr lang="en-US" sz="2400" smtClean="0"/>
              <a:t>The weekly mortgage repayment is computed according to MSG rules</a:t>
            </a:r>
          </a:p>
          <a:p>
            <a:endParaRPr lang="en-US" sz="24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MSG </a:t>
            </a:r>
            <a:r>
              <a:rPr lang="en-US" dirty="0"/>
              <a:t>Case </a:t>
            </a:r>
            <a:r>
              <a:rPr lang="en-US" dirty="0" smtClean="0"/>
              <a:t>Study: </a:t>
            </a:r>
            <a:r>
              <a:rPr lang="en-US" dirty="0"/>
              <a:t>Initial Business </a:t>
            </a:r>
            <a:r>
              <a:rPr lang="en-US" dirty="0" smtClean="0"/>
              <a:t>Model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905000"/>
            <a:ext cx="7499350" cy="4343400"/>
          </a:xfrm>
        </p:spPr>
        <p:txBody>
          <a:bodyPr/>
          <a:lstStyle/>
          <a:p>
            <a:r>
              <a:rPr lang="en-US" smtClean="0"/>
              <a:t>Three use cases</a:t>
            </a:r>
          </a:p>
          <a:p>
            <a:pPr lvl="1"/>
            <a:r>
              <a:rPr lang="en-US" sz="1800" smtClean="0">
                <a:latin typeface="Courier New" panose="02070309020205020404" pitchFamily="49" charset="0"/>
              </a:rPr>
              <a:t>Estimate Funds Available for Week</a:t>
            </a:r>
          </a:p>
          <a:p>
            <a:pPr lvl="1"/>
            <a:r>
              <a:rPr lang="en-US" sz="1800" smtClean="0">
                <a:latin typeface="Courier New" panose="02070309020205020404" pitchFamily="49" charset="0"/>
              </a:rPr>
              <a:t>Apply for an MSG Mortgage</a:t>
            </a:r>
          </a:p>
          <a:p>
            <a:pPr lvl="1"/>
            <a:r>
              <a:rPr lang="en-US" sz="1800" smtClean="0">
                <a:latin typeface="Courier New" panose="02070309020205020404" pitchFamily="49" charset="0"/>
              </a:rPr>
              <a:t>Compute Weekly Repayment Amount</a:t>
            </a:r>
          </a:p>
          <a:p>
            <a:pPr>
              <a:buFont typeface="Monotype Sorts"/>
              <a:buNone/>
            </a:pPr>
            <a:endParaRPr lang="en-US" sz="1800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9438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latin typeface="Courier New" panose="02070309020205020404" pitchFamily="49" charset="0"/>
              </a:rPr>
              <a:t>Estimate Funds Available for Week</a:t>
            </a:r>
            <a:r>
              <a:rPr lang="en-US" dirty="0"/>
              <a:t> Use Case</a:t>
            </a:r>
          </a:p>
        </p:txBody>
      </p:sp>
      <p:pic>
        <p:nvPicPr>
          <p:cNvPr id="58371" name="Picture 13" descr="sch2333x_1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0"/>
            <a:ext cx="3382963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15" descr="sch2333x_10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29000"/>
            <a:ext cx="5818188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34925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  <a:r>
              <a:rPr lang="en-US" sz="2400" dirty="0">
                <a:latin typeface="Courier New" panose="02070309020205020404" pitchFamily="49" charset="0"/>
              </a:rPr>
              <a:t>Apply for an MSG Mortgage </a:t>
            </a:r>
            <a:r>
              <a:rPr lang="en-US" dirty="0"/>
              <a:t>Use Case</a:t>
            </a:r>
          </a:p>
        </p:txBody>
      </p:sp>
      <p:pic>
        <p:nvPicPr>
          <p:cNvPr id="60419" name="Picture 15" descr="sch2333x_1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97038"/>
            <a:ext cx="5241925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17" descr="sch2333x_10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4267200"/>
            <a:ext cx="7513638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0"/>
            <a:ext cx="74993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latin typeface="Courier New" panose="02070309020205020404" pitchFamily="49" charset="0"/>
              </a:rPr>
              <a:t>Compute Weekly Repayment Amount</a:t>
            </a:r>
            <a:r>
              <a:rPr lang="en-US" dirty="0"/>
              <a:t> Use Case</a:t>
            </a:r>
          </a:p>
        </p:txBody>
      </p:sp>
      <p:pic>
        <p:nvPicPr>
          <p:cNvPr id="62467" name="Picture 14" descr="sch2333x_1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47800"/>
            <a:ext cx="4783138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16" descr="sch2333x_10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0"/>
            <a:ext cx="537845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r>
              <a:rPr lang="en-US" sz="2400">
                <a:latin typeface="Courier New" panose="02070309020205020404" pitchFamily="49" charset="0"/>
              </a:rPr>
              <a:t>Manage an Investment </a:t>
            </a:r>
            <a:r>
              <a:rPr lang="en-US"/>
              <a:t>Use Case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At this stage, no details are known about</a:t>
            </a:r>
          </a:p>
          <a:p>
            <a:pPr lvl="1"/>
            <a:r>
              <a:rPr lang="en-US" smtClean="0"/>
              <a:t>The buying and selling of investments, or </a:t>
            </a:r>
          </a:p>
          <a:p>
            <a:pPr lvl="1"/>
            <a:r>
              <a:rPr lang="en-US" smtClean="0"/>
              <a:t>How investment income becomes available for mortgages</a:t>
            </a:r>
          </a:p>
          <a:p>
            <a:r>
              <a:rPr lang="en-US" smtClean="0"/>
              <a:t>However, use case </a:t>
            </a:r>
            <a:r>
              <a:rPr lang="en-US" sz="1800" smtClean="0">
                <a:latin typeface="Courier New" panose="02070309020205020404" pitchFamily="49" charset="0"/>
              </a:rPr>
              <a:t>Manage an Investment</a:t>
            </a:r>
            <a:r>
              <a:rPr lang="en-US" smtClean="0"/>
              <a:t> is an essential part of the initial business model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Overview</a:t>
            </a:r>
          </a:p>
        </p:txBody>
      </p:sp>
      <p:sp>
        <p:nvSpPr>
          <p:cNvPr id="11267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Overview of the requirements workflow</a:t>
            </a:r>
          </a:p>
          <a:p>
            <a:r>
              <a:rPr lang="en-US" sz="2800" smtClean="0"/>
              <a:t>Understanding the domain</a:t>
            </a:r>
          </a:p>
          <a:p>
            <a:r>
              <a:rPr lang="en-US" sz="2800" smtClean="0"/>
              <a:t>Building the business model</a:t>
            </a:r>
          </a:p>
          <a:p>
            <a:r>
              <a:rPr lang="en-US" sz="2800" smtClean="0"/>
              <a:t>Determining the initial requirements</a:t>
            </a:r>
          </a:p>
          <a:p>
            <a:r>
              <a:rPr lang="en-US" sz="2800" smtClean="0"/>
              <a:t>A Case Study</a:t>
            </a:r>
          </a:p>
          <a:p>
            <a:r>
              <a:rPr lang="en-US" sz="2800" smtClean="0"/>
              <a:t>Requirements and rapid prototyping</a:t>
            </a:r>
          </a:p>
          <a:p>
            <a:r>
              <a:rPr lang="en-US" sz="2800" smtClean="0"/>
              <a:t>Other issues</a:t>
            </a:r>
          </a:p>
          <a:p>
            <a:endParaRPr lang="en-US" sz="28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 </a:t>
            </a:r>
            <a:r>
              <a:rPr lang="en-US" sz="2400">
                <a:latin typeface="Courier New" panose="02070309020205020404" pitchFamily="49" charset="0"/>
              </a:rPr>
              <a:t>Manage an Investment </a:t>
            </a:r>
            <a:r>
              <a:rPr lang="en-US"/>
              <a:t>Use Case (contd)</a:t>
            </a:r>
          </a:p>
        </p:txBody>
      </p:sp>
      <p:pic>
        <p:nvPicPr>
          <p:cNvPr id="66563" name="Picture 17" descr="sch2333x_1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1638"/>
            <a:ext cx="4362450" cy="234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19" descr="sch2333x_10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4343400"/>
            <a:ext cx="7162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Use-Case Diagram of the Initial Business Model</a:t>
            </a:r>
          </a:p>
        </p:txBody>
      </p:sp>
      <p:pic>
        <p:nvPicPr>
          <p:cNvPr id="68611" name="Picture 10" descr="sch2333x_1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800"/>
            <a:ext cx="4776788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"/>
            <a:ext cx="8001000" cy="990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 smtClean="0"/>
              <a:t>MSG Case Study: Initial Requirements</a:t>
            </a:r>
            <a:endParaRPr lang="en-US" sz="4000" dirty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371600"/>
            <a:ext cx="7499350" cy="4876800"/>
          </a:xfrm>
        </p:spPr>
        <p:txBody>
          <a:bodyPr/>
          <a:lstStyle/>
          <a:p>
            <a:r>
              <a:rPr lang="en-US" sz="2800" smtClean="0"/>
              <a:t>It is unclear if all four use cases are all requirements of the product to be developed</a:t>
            </a:r>
          </a:p>
          <a:p>
            <a:pPr lvl="1"/>
            <a:r>
              <a:rPr lang="en-US" sz="2400" smtClean="0"/>
              <a:t>What, exactly, is “a pilot project”?</a:t>
            </a:r>
          </a:p>
          <a:p>
            <a:r>
              <a:rPr lang="en-US" sz="2800" smtClean="0"/>
              <a:t>The best way to proceed is</a:t>
            </a:r>
          </a:p>
          <a:p>
            <a:pPr lvl="1"/>
            <a:r>
              <a:rPr lang="en-US" sz="2400" smtClean="0"/>
              <a:t>Draw up the initial requirements on the basis of what the client wants, and then iterate</a:t>
            </a:r>
          </a:p>
          <a:p>
            <a:pPr lvl="1"/>
            <a:endParaRPr lang="en-US" sz="24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8676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MSG : Initial Requirements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371600"/>
            <a:ext cx="7499350" cy="4800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smtClean="0"/>
              <a:t>Consider each use case in turn: </a:t>
            </a:r>
          </a:p>
          <a:p>
            <a:pPr lvl="1">
              <a:spcBef>
                <a:spcPct val="0"/>
              </a:spcBef>
            </a:pPr>
            <a:r>
              <a:rPr lang="en-US" sz="2000" smtClean="0">
                <a:latin typeface="Courier New" panose="02070309020205020404" pitchFamily="49" charset="0"/>
              </a:rPr>
              <a:t>Estimate Funds Available for Week</a:t>
            </a:r>
            <a:r>
              <a:rPr lang="en-US" sz="2000" smtClean="0"/>
              <a:t> </a:t>
            </a:r>
            <a:r>
              <a:rPr lang="en-US" sz="2400" smtClean="0"/>
              <a:t>is obviously part of the initial requirements</a:t>
            </a:r>
          </a:p>
          <a:p>
            <a:pPr lvl="1">
              <a:spcBef>
                <a:spcPct val="0"/>
              </a:spcBef>
            </a:pPr>
            <a:r>
              <a:rPr lang="en-US" sz="2000" smtClean="0">
                <a:latin typeface="Courier New" panose="02070309020205020404" pitchFamily="49" charset="0"/>
              </a:rPr>
              <a:t>Apply for an MSG Mortgage</a:t>
            </a:r>
            <a:r>
              <a:rPr lang="en-US" sz="2000" smtClean="0"/>
              <a:t> </a:t>
            </a:r>
            <a:r>
              <a:rPr lang="en-US" sz="2400" smtClean="0"/>
              <a:t>does not seem to have anything to do with the pilot project</a:t>
            </a:r>
          </a:p>
          <a:p>
            <a:pPr lvl="1">
              <a:spcBef>
                <a:spcPct val="0"/>
              </a:spcBef>
            </a:pPr>
            <a:r>
              <a:rPr lang="en-US" sz="2000" smtClean="0">
                <a:latin typeface="Courier New" panose="02070309020205020404" pitchFamily="49" charset="0"/>
              </a:rPr>
              <a:t>Compute Weekly Repayment Amount</a:t>
            </a:r>
            <a:r>
              <a:rPr lang="en-US" smtClean="0"/>
              <a:t>, and </a:t>
            </a:r>
            <a:r>
              <a:rPr lang="en-US" sz="2000" smtClean="0">
                <a:latin typeface="Courier New" panose="02070309020205020404" pitchFamily="49" charset="0"/>
              </a:rPr>
              <a:t>Manage an Investment</a:t>
            </a:r>
            <a:r>
              <a:rPr lang="en-US" sz="4000" smtClean="0"/>
              <a:t> </a:t>
            </a:r>
            <a:r>
              <a:rPr lang="en-US" smtClean="0"/>
              <a:t>appear to be relevant</a:t>
            </a:r>
          </a:p>
          <a:p>
            <a:pPr>
              <a:spcBef>
                <a:spcPct val="0"/>
              </a:spcBef>
            </a:pPr>
            <a:r>
              <a:rPr lang="en-US" sz="2800" smtClean="0"/>
              <a:t>The pilot project deals with the “money that is available each week to purchase homes”  </a:t>
            </a:r>
          </a:p>
          <a:p>
            <a:pPr lvl="1">
              <a:spcBef>
                <a:spcPct val="0"/>
              </a:spcBef>
            </a:pPr>
            <a:r>
              <a:rPr lang="en-US" sz="2400" smtClean="0"/>
              <a:t>Comes from the weekly repayment of existing mortgages, and from income from investments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762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MSG: </a:t>
            </a:r>
            <a:r>
              <a:rPr lang="en-US" dirty="0"/>
              <a:t>Initial Use-Case Diagram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9975" y="5970588"/>
            <a:ext cx="8229600" cy="735012"/>
          </a:xfrm>
        </p:spPr>
        <p:txBody>
          <a:bodyPr/>
          <a:lstStyle/>
          <a:p>
            <a:r>
              <a:rPr lang="en-US" sz="2800" smtClean="0"/>
              <a:t>The next step: Iterate the requirements workflow</a:t>
            </a:r>
            <a:endParaRPr lang="en-US" sz="2800" smtClean="0">
              <a:solidFill>
                <a:srgbClr val="FFFF66"/>
              </a:solidFill>
            </a:endParaRPr>
          </a:p>
          <a:p>
            <a:pPr>
              <a:buFont typeface="Monotype Sorts"/>
              <a:buNone/>
            </a:pPr>
            <a:endParaRPr lang="en-US" sz="2800" smtClean="0">
              <a:solidFill>
                <a:srgbClr val="FFFF66"/>
              </a:solidFill>
            </a:endParaRPr>
          </a:p>
        </p:txBody>
      </p:sp>
      <p:pic>
        <p:nvPicPr>
          <p:cNvPr id="74756" name="Picture 9" descr="sch2333x_10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5321300" cy="407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68275"/>
            <a:ext cx="7772400" cy="822325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MSG: Continuing </a:t>
            </a:r>
            <a:r>
              <a:rPr lang="en-US" sz="3200" dirty="0"/>
              <a:t>the Requirements </a:t>
            </a:r>
            <a:r>
              <a:rPr lang="en-US" sz="3200" dirty="0" smtClean="0"/>
              <a:t>Workflow</a:t>
            </a:r>
            <a:endParaRPr lang="en-US" sz="3200" b="1" dirty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219200"/>
            <a:ext cx="7499350" cy="5257800"/>
          </a:xfrm>
        </p:spPr>
        <p:txBody>
          <a:bodyPr/>
          <a:lstStyle/>
          <a:p>
            <a:r>
              <a:rPr lang="en-US" sz="2800" dirty="0" smtClean="0"/>
              <a:t>The systems analysts learn that the MSG Foundation grants a 100% mortgage to buy a home under the following conditions:</a:t>
            </a:r>
          </a:p>
          <a:p>
            <a:pPr lvl="1"/>
            <a:r>
              <a:rPr lang="en-US" sz="2400" dirty="0" smtClean="0"/>
              <a:t>The couple has been legally married for at least 1 year but not more than 10 years</a:t>
            </a:r>
          </a:p>
          <a:p>
            <a:pPr lvl="1"/>
            <a:r>
              <a:rPr lang="en-US" sz="2400" dirty="0" smtClean="0"/>
              <a:t>Both husband and wife are gainfully employed</a:t>
            </a:r>
          </a:p>
          <a:p>
            <a:pPr lvl="1"/>
            <a:r>
              <a:rPr lang="en-US" sz="2400" dirty="0" smtClean="0"/>
              <a:t>The price of the home must be below the published median price in that area for the past 12 months</a:t>
            </a:r>
          </a:p>
          <a:p>
            <a:pPr lvl="1"/>
            <a:r>
              <a:rPr lang="en-US" sz="2400" dirty="0" smtClean="0"/>
              <a:t>Their income and/or savings are insufficient to afford a standard fixed-rate 30-year 90% mortgage</a:t>
            </a:r>
          </a:p>
          <a:p>
            <a:pPr lvl="1"/>
            <a:r>
              <a:rPr lang="en-US" sz="2400" dirty="0" smtClean="0"/>
              <a:t>The foundation has sufficient funds to purchase the home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Conditions for an MSG Mortgage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828800"/>
            <a:ext cx="7499350" cy="4419600"/>
          </a:xfrm>
        </p:spPr>
        <p:txBody>
          <a:bodyPr/>
          <a:lstStyle/>
          <a:p>
            <a:r>
              <a:rPr lang="en-US" sz="2800" dirty="0" smtClean="0"/>
              <a:t>If the application is approved, then each</a:t>
            </a:r>
            <a:r>
              <a:rPr lang="en-US" sz="2800" dirty="0" smtClean="0">
                <a:solidFill>
                  <a:srgbClr val="003399"/>
                </a:solidFill>
              </a:rPr>
              <a:t> week  </a:t>
            </a:r>
            <a:r>
              <a:rPr lang="en-US" sz="2800" dirty="0" smtClean="0"/>
              <a:t>for the next 30 years the couple pays MSG</a:t>
            </a:r>
          </a:p>
          <a:p>
            <a:pPr lvl="1"/>
            <a:r>
              <a:rPr lang="en-US" sz="2400" dirty="0" smtClean="0"/>
              <a:t>The total of the principal and interest payment; </a:t>
            </a:r>
          </a:p>
          <a:p>
            <a:pPr lvl="1"/>
            <a:r>
              <a:rPr lang="en-US" sz="2400" dirty="0" smtClean="0"/>
              <a:t>The escrow payment: (annual real-estate tax + annual homeowner’s insurance premium)/52</a:t>
            </a:r>
          </a:p>
          <a:p>
            <a:r>
              <a:rPr lang="en-US" sz="2800" dirty="0" smtClean="0"/>
              <a:t>If this exceeds 28% of the couple’s gross weekly income, MSG pays the difference as a grant</a:t>
            </a:r>
          </a:p>
          <a:p>
            <a:pPr lvl="1"/>
            <a:r>
              <a:rPr lang="en-US" sz="2400" dirty="0" smtClean="0"/>
              <a:t>The couple must provide proof of their income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/>
              <a:t>The weekly payment may vary from week to week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Algorithm to Determine If Funds Are Available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752600"/>
            <a:ext cx="7499350" cy="4495800"/>
          </a:xfrm>
        </p:spPr>
        <p:txBody>
          <a:bodyPr/>
          <a:lstStyle/>
          <a:p>
            <a:pPr marL="596900" indent="-514350">
              <a:buFont typeface="Gill Sans MT" panose="020B0502020104020203" pitchFamily="34" charset="0"/>
              <a:buAutoNum type="arabicPeriod"/>
            </a:pPr>
            <a:r>
              <a:rPr lang="en-US" sz="2800" smtClean="0"/>
              <a:t>At the beginning of the week, the estimated annual income from MSG investments is computed and divided by 52</a:t>
            </a:r>
          </a:p>
          <a:p>
            <a:pPr marL="596900" indent="-514350">
              <a:buFont typeface="Gill Sans MT" panose="020B0502020104020203" pitchFamily="34" charset="0"/>
              <a:buAutoNum type="arabicPeriod"/>
            </a:pPr>
            <a:r>
              <a:rPr lang="en-US" sz="2800" smtClean="0"/>
              <a:t>The estimated annual MSG operating expenses are divided by 52</a:t>
            </a:r>
          </a:p>
          <a:p>
            <a:pPr marL="596900" indent="-514350">
              <a:buFont typeface="Gill Sans MT" panose="020B0502020104020203" pitchFamily="34" charset="0"/>
              <a:buAutoNum type="arabicPeriod"/>
            </a:pPr>
            <a:r>
              <a:rPr lang="en-US" sz="2800" smtClean="0"/>
              <a:t>The total of the estimated mortgage payments for the week is computed</a:t>
            </a:r>
          </a:p>
          <a:p>
            <a:pPr marL="596900" indent="-514350">
              <a:buFont typeface="Gill Sans MT" panose="020B0502020104020203" pitchFamily="34" charset="0"/>
              <a:buAutoNum type="arabicPeriod"/>
            </a:pPr>
            <a:r>
              <a:rPr lang="en-US" sz="2800" smtClean="0"/>
              <a:t>The total of the estimated grants for the week is computed</a:t>
            </a:r>
          </a:p>
          <a:p>
            <a:pPr marL="596900" indent="-514350">
              <a:buFont typeface="Gill Sans MT" panose="020B0502020104020203" pitchFamily="34" charset="0"/>
              <a:buAutoNum type="arabicPeriod"/>
            </a:pPr>
            <a:endParaRPr lang="en-US" sz="2800" smtClean="0"/>
          </a:p>
          <a:p>
            <a:pPr marL="596900" indent="-514350">
              <a:buFont typeface="Gill Sans MT" panose="020B0502020104020203" pitchFamily="34" charset="0"/>
              <a:buAutoNum type="arabicPeriod"/>
            </a:pPr>
            <a:endParaRPr lang="en-US" sz="28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Algorithm to Determine If Funds Are Available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828800"/>
            <a:ext cx="7499350" cy="4419600"/>
          </a:xfrm>
        </p:spPr>
        <p:txBody>
          <a:bodyPr/>
          <a:lstStyle/>
          <a:p>
            <a:pPr marL="596900" indent="-514350">
              <a:buFont typeface="Gill Sans MT" panose="020B0502020104020203" pitchFamily="34" charset="0"/>
              <a:buAutoNum type="arabicPeriod" startAt="5"/>
            </a:pPr>
            <a:r>
              <a:rPr lang="en-US" sz="2800" smtClean="0"/>
              <a:t>The amount available at the beginning of the week is then (1) - (2) + (3) – (4)</a:t>
            </a:r>
          </a:p>
          <a:p>
            <a:pPr marL="596900" indent="-514350">
              <a:buFont typeface="Gill Sans MT" panose="020B0502020104020203" pitchFamily="34" charset="0"/>
              <a:buAutoNum type="arabicPeriod" startAt="5"/>
            </a:pPr>
            <a:r>
              <a:rPr lang="en-US" sz="2800" smtClean="0"/>
              <a:t>If the cost of the home is no more than (5), funds are provided to buy the home</a:t>
            </a:r>
          </a:p>
          <a:p>
            <a:pPr marL="596900" indent="-514350">
              <a:buFont typeface="Gill Sans MT" panose="020B0502020104020203" pitchFamily="34" charset="0"/>
              <a:buAutoNum type="arabicPeriod" startAt="5"/>
            </a:pPr>
            <a:r>
              <a:rPr lang="en-US" sz="2800" smtClean="0"/>
              <a:t>At the end of each week, any unspent funds are invested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76200"/>
            <a:ext cx="74993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Requirements of the Pilot Project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To keep the cost as low as possible, only those data items needed for the weekly funds computation will be included</a:t>
            </a:r>
          </a:p>
          <a:p>
            <a:endParaRPr lang="en-US" sz="2800" smtClean="0"/>
          </a:p>
          <a:p>
            <a:r>
              <a:rPr lang="en-US" sz="2800" smtClean="0"/>
              <a:t>Only three types of data are needed: </a:t>
            </a:r>
          </a:p>
          <a:p>
            <a:pPr lvl="1"/>
            <a:r>
              <a:rPr lang="en-US" sz="2400" smtClean="0"/>
              <a:t>Investment data</a:t>
            </a:r>
          </a:p>
          <a:p>
            <a:pPr lvl="1"/>
            <a:r>
              <a:rPr lang="en-US" sz="2400" smtClean="0"/>
              <a:t>Operating expenses data</a:t>
            </a:r>
          </a:p>
          <a:p>
            <a:pPr lvl="1"/>
            <a:r>
              <a:rPr lang="en-US" sz="2400" smtClean="0"/>
              <a:t>Mortgage data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762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295400"/>
            <a:ext cx="7499350" cy="4953000"/>
          </a:xfrm>
        </p:spPr>
        <p:txBody>
          <a:bodyPr/>
          <a:lstStyle/>
          <a:p>
            <a:r>
              <a:rPr lang="en-US" sz="2800" smtClean="0"/>
              <a:t>To answer the question:  </a:t>
            </a:r>
            <a:r>
              <a:rPr lang="en-US" sz="2800" i="1" smtClean="0">
                <a:solidFill>
                  <a:srgbClr val="0000FF"/>
                </a:solidFill>
              </a:rPr>
              <a:t>What must the product be able to do?</a:t>
            </a:r>
          </a:p>
          <a:p>
            <a:r>
              <a:rPr lang="en-US" sz="2800" smtClean="0"/>
              <a:t>Misconception:  we must determine what the client </a:t>
            </a:r>
            <a:r>
              <a:rPr lang="en-US" sz="2800" i="1" smtClean="0">
                <a:solidFill>
                  <a:srgbClr val="003399"/>
                </a:solidFill>
              </a:rPr>
              <a:t>wants</a:t>
            </a:r>
          </a:p>
          <a:p>
            <a:r>
              <a:rPr lang="en-US" sz="2800" smtClean="0"/>
              <a:t>We must determine what the client </a:t>
            </a:r>
            <a:r>
              <a:rPr lang="en-US" sz="2800" i="1" smtClean="0">
                <a:solidFill>
                  <a:srgbClr val="003399"/>
                </a:solidFill>
              </a:rPr>
              <a:t>needs</a:t>
            </a:r>
          </a:p>
          <a:p>
            <a:r>
              <a:rPr lang="en-US" sz="2800" smtClean="0">
                <a:cs typeface="Times New Roman" panose="02020603050405020304" pitchFamily="18" charset="0"/>
              </a:rPr>
              <a:t>It is hard for a systems analyst to visualize a software product and its functionality</a:t>
            </a:r>
          </a:p>
          <a:p>
            <a:pPr lvl="1"/>
            <a:r>
              <a:rPr lang="en-US" sz="2400" smtClean="0">
                <a:cs typeface="Times New Roman" panose="02020603050405020304" pitchFamily="18" charset="0"/>
              </a:rPr>
              <a:t>The problem is far worse for the client.</a:t>
            </a:r>
          </a:p>
          <a:p>
            <a:pPr lvl="1"/>
            <a:r>
              <a:rPr lang="en-US" sz="2400" smtClean="0">
                <a:cs typeface="Times New Roman" panose="02020603050405020304" pitchFamily="18" charset="0"/>
              </a:rPr>
              <a:t>A skilled analyst is needed to elicit the appropriate information from the client.</a:t>
            </a:r>
          </a:p>
          <a:p>
            <a:endParaRPr lang="en-US" sz="28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Investment Data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Item number</a:t>
            </a:r>
          </a:p>
          <a:p>
            <a:r>
              <a:rPr lang="en-US" sz="2800" smtClean="0"/>
              <a:t>Item name</a:t>
            </a:r>
          </a:p>
          <a:p>
            <a:r>
              <a:rPr lang="en-US" sz="2800" smtClean="0"/>
              <a:t>Estimated annual return</a:t>
            </a:r>
          </a:p>
          <a:p>
            <a:r>
              <a:rPr lang="en-US" sz="2800" smtClean="0"/>
              <a:t>Date estimated annual return was last updated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Operating Expenses Data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Estimated annual operating expenses</a:t>
            </a:r>
          </a:p>
          <a:p>
            <a:r>
              <a:rPr lang="en-US" sz="2800" smtClean="0"/>
              <a:t>Date estimated annual operating expenses was last updated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Mortgage Data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Account number</a:t>
            </a:r>
          </a:p>
          <a:p>
            <a:r>
              <a:rPr lang="en-US" sz="2800" dirty="0" smtClean="0"/>
              <a:t>Last name of mortgagees</a:t>
            </a:r>
          </a:p>
          <a:p>
            <a:r>
              <a:rPr lang="en-US" sz="2800" dirty="0" smtClean="0"/>
              <a:t>Original purchase price of home </a:t>
            </a:r>
          </a:p>
          <a:p>
            <a:r>
              <a:rPr lang="en-US" sz="2800" dirty="0" smtClean="0"/>
              <a:t>Date mortgage was issued</a:t>
            </a:r>
          </a:p>
          <a:p>
            <a:r>
              <a:rPr lang="en-US" sz="2800" dirty="0" smtClean="0"/>
              <a:t>Weekly principal and interest payment</a:t>
            </a:r>
          </a:p>
          <a:p>
            <a:r>
              <a:rPr lang="en-US" sz="2800" dirty="0" smtClean="0"/>
              <a:t>Current combined gross weekly income, date last updated</a:t>
            </a:r>
          </a:p>
          <a:p>
            <a:r>
              <a:rPr lang="en-US" sz="2800" dirty="0" smtClean="0"/>
              <a:t>Annual real-estate tax, date last updated </a:t>
            </a:r>
          </a:p>
          <a:p>
            <a:r>
              <a:rPr lang="en-US" sz="2800" dirty="0" smtClean="0"/>
              <a:t>Annual homeowner’s insurance premium, date last updated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Reports Required for the Pilot Project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676400"/>
            <a:ext cx="7499350" cy="4572000"/>
          </a:xfrm>
        </p:spPr>
        <p:txBody>
          <a:bodyPr/>
          <a:lstStyle/>
          <a:p>
            <a:r>
              <a:rPr lang="en-US" sz="2800" dirty="0" smtClean="0"/>
              <a:t>Three types of reports are needed:</a:t>
            </a:r>
          </a:p>
          <a:p>
            <a:pPr lvl="1"/>
            <a:r>
              <a:rPr lang="en-US" sz="2400" dirty="0" smtClean="0"/>
              <a:t>The results of the funds computation for the week</a:t>
            </a:r>
          </a:p>
          <a:p>
            <a:pPr lvl="1"/>
            <a:r>
              <a:rPr lang="en-US" sz="2400" dirty="0" smtClean="0"/>
              <a:t>A listing of all investments (to be printed on request)</a:t>
            </a:r>
          </a:p>
          <a:p>
            <a:pPr lvl="1"/>
            <a:r>
              <a:rPr lang="en-US" sz="2400" dirty="0" smtClean="0"/>
              <a:t>A listing of all mortgages (to be printed on request)</a:t>
            </a:r>
          </a:p>
          <a:p>
            <a:endParaRPr lang="en-US" sz="2800" dirty="0" smtClean="0">
              <a:solidFill>
                <a:srgbClr val="FFFF66"/>
              </a:solidFill>
            </a:endParaRPr>
          </a:p>
          <a:p>
            <a:endParaRPr lang="en-US" sz="2800" dirty="0" smtClean="0">
              <a:solidFill>
                <a:srgbClr val="FFFF66"/>
              </a:solidFill>
            </a:endParaRPr>
          </a:p>
          <a:p>
            <a:endParaRPr lang="en-US" sz="2800" dirty="0" smtClean="0">
              <a:solidFill>
                <a:srgbClr val="FFFF66"/>
              </a:solidFill>
            </a:endParaRPr>
          </a:p>
          <a:p>
            <a:endParaRPr lang="en-US" sz="2800" dirty="0" smtClean="0">
              <a:solidFill>
                <a:srgbClr val="FFFF66"/>
              </a:solidFill>
            </a:endParaRPr>
          </a:p>
          <a:p>
            <a:endParaRPr lang="en-US" sz="2800" dirty="0" smtClean="0">
              <a:solidFill>
                <a:srgbClr val="FFFF66"/>
              </a:solidFill>
            </a:endParaRPr>
          </a:p>
          <a:p>
            <a:endParaRPr lang="en-US" sz="2800" dirty="0" smtClean="0">
              <a:solidFill>
                <a:srgbClr val="FFFF66"/>
              </a:solidFill>
            </a:endParaRP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MSG: Revising </a:t>
            </a:r>
            <a:r>
              <a:rPr lang="en-US" sz="4000" dirty="0"/>
              <a:t>the </a:t>
            </a:r>
            <a:r>
              <a:rPr lang="en-US" sz="4000" dirty="0" smtClean="0"/>
              <a:t>Requirements</a:t>
            </a:r>
            <a:endParaRPr lang="en-US" sz="4000" b="1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828800"/>
            <a:ext cx="7499350" cy="4419600"/>
          </a:xfrm>
        </p:spPr>
        <p:txBody>
          <a:bodyPr/>
          <a:lstStyle/>
          <a:p>
            <a:r>
              <a:rPr lang="en-US" sz="2800" dirty="0" smtClean="0"/>
              <a:t>The initial requirements include three use cases: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</a:rPr>
              <a:t>Estimate Funds Available for Week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</a:rPr>
              <a:t>Compute Weekly Repayment Amount</a:t>
            </a:r>
          </a:p>
          <a:p>
            <a:pPr lvl="1"/>
            <a:r>
              <a:rPr lang="en-US" sz="2000" dirty="0" smtClean="0">
                <a:latin typeface="Courier New" panose="02070309020205020404" pitchFamily="49" charset="0"/>
              </a:rPr>
              <a:t>Manage an Investment</a:t>
            </a:r>
          </a:p>
          <a:p>
            <a:endParaRPr lang="en-US" sz="1600" dirty="0" smtClean="0">
              <a:latin typeface="Courier New" panose="02070309020205020404" pitchFamily="49" charset="0"/>
            </a:endParaRPr>
          </a:p>
          <a:p>
            <a:r>
              <a:rPr lang="en-US" sz="2800" dirty="0" smtClean="0"/>
              <a:t>Now revise the requirement according to the formula for determining funds available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83058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MSG: Revising </a:t>
            </a:r>
            <a:r>
              <a:rPr lang="en-US" dirty="0"/>
              <a:t>the </a:t>
            </a:r>
            <a:r>
              <a:rPr lang="en-US" dirty="0" smtClean="0"/>
              <a:t>Requirements(</a:t>
            </a:r>
            <a:r>
              <a:rPr lang="en-US" dirty="0" err="1" smtClean="0"/>
              <a:t>contd</a:t>
            </a:r>
            <a:r>
              <a:rPr lang="en-US" dirty="0"/>
              <a:t>)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447800"/>
            <a:ext cx="8001000" cy="4800600"/>
          </a:xfrm>
        </p:spPr>
        <p:txBody>
          <a:bodyPr/>
          <a:lstStyle/>
          <a:p>
            <a:r>
              <a:rPr lang="en-US" sz="2800" dirty="0" smtClean="0"/>
              <a:t>(1) </a:t>
            </a:r>
            <a:r>
              <a:rPr lang="en-US" sz="2800" i="1" dirty="0" smtClean="0"/>
              <a:t>Estimated annual income from investments</a:t>
            </a:r>
            <a:endParaRPr lang="en-US" sz="2800" dirty="0" smtClean="0"/>
          </a:p>
          <a:p>
            <a:pPr lvl="1"/>
            <a:r>
              <a:rPr lang="en-US" sz="2400" dirty="0" smtClean="0"/>
              <a:t>Take all the investments, sum the estimated annual return on each investment, and divide the result by 52</a:t>
            </a:r>
          </a:p>
          <a:p>
            <a:r>
              <a:rPr lang="en-US" sz="2800" dirty="0" smtClean="0"/>
              <a:t>Add use case, </a:t>
            </a:r>
            <a:r>
              <a:rPr lang="en-US" sz="2000" dirty="0" smtClean="0">
                <a:latin typeface="Courier New" panose="02070309020205020404" pitchFamily="49" charset="0"/>
              </a:rPr>
              <a:t>Estimate Investment Income for Week</a:t>
            </a:r>
            <a:endParaRPr lang="en-US" sz="2800" dirty="0" smtClean="0"/>
          </a:p>
          <a:p>
            <a:pPr lvl="1"/>
            <a:r>
              <a:rPr lang="en-US" sz="2400" dirty="0" smtClean="0"/>
              <a:t>We still need use case </a:t>
            </a:r>
            <a:r>
              <a:rPr lang="en-US" sz="2000" dirty="0" smtClean="0">
                <a:latin typeface="Courier New" panose="02070309020205020404" pitchFamily="49" charset="0"/>
              </a:rPr>
              <a:t>Manage an Investment</a:t>
            </a:r>
            <a:r>
              <a:rPr lang="en-US" sz="3200" dirty="0" smtClean="0"/>
              <a:t> </a:t>
            </a:r>
            <a:r>
              <a:rPr lang="en-US" sz="2400" dirty="0" smtClean="0"/>
              <a:t>for adding, deleting, and modifying investments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2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2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2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2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39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7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84010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 </a:t>
            </a:r>
            <a:r>
              <a:rPr lang="en-US" sz="2400" dirty="0">
                <a:latin typeface="Courier New" panose="02070309020205020404" pitchFamily="49" charset="0"/>
              </a:rPr>
              <a:t>Estimate Investment Income for Week </a:t>
            </a:r>
            <a:r>
              <a:rPr lang="en-US" dirty="0"/>
              <a:t>Use Case</a:t>
            </a:r>
          </a:p>
        </p:txBody>
      </p:sp>
      <p:pic>
        <p:nvPicPr>
          <p:cNvPr id="101379" name="Picture 7" descr="sch2333x_10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99611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0" name="Picture 8" descr="sch2333x_10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4038600"/>
            <a:ext cx="91408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8676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1st </a:t>
            </a:r>
            <a:r>
              <a:rPr lang="en-US" dirty="0"/>
              <a:t>Iteration of the Revised Use-Case Diagram</a:t>
            </a:r>
          </a:p>
        </p:txBody>
      </p:sp>
      <p:pic>
        <p:nvPicPr>
          <p:cNvPr id="103427" name="Picture 7" descr="sch2333x_1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2117725"/>
            <a:ext cx="708660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762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«include»</a:t>
            </a:r>
            <a:r>
              <a:rPr lang="en-US" sz="5400" dirty="0"/>
              <a:t> </a:t>
            </a:r>
            <a:r>
              <a:rPr lang="en-US" dirty="0"/>
              <a:t>Relationship</a:t>
            </a:r>
          </a:p>
        </p:txBody>
      </p:sp>
      <p:pic>
        <p:nvPicPr>
          <p:cNvPr id="130051" name="Picture 7" descr="sch2333x_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62075"/>
            <a:ext cx="7440613" cy="469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Rectangle 3"/>
          <p:cNvSpPr txBox="1">
            <a:spLocks noChangeArrowheads="1"/>
          </p:cNvSpPr>
          <p:nvPr/>
        </p:nvSpPr>
        <p:spPr bwMode="auto">
          <a:xfrm>
            <a:off x="5508625" y="3021013"/>
            <a:ext cx="3425825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639763" indent="-236538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885825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096963" indent="-173038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1296988" indent="-182563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17541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2113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26685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1257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2400"/>
              <a:t>Correct use case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pPr>
              <a:buFont typeface="Monotype Sorts"/>
              <a:buNone/>
            </a:pPr>
            <a:endParaRPr lang="en-US" sz="2400"/>
          </a:p>
          <a:p>
            <a:endParaRPr lang="en-US" sz="2400"/>
          </a:p>
        </p:txBody>
      </p:sp>
      <p:sp>
        <p:nvSpPr>
          <p:cNvPr id="130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5950" y="5638800"/>
            <a:ext cx="3371850" cy="687388"/>
          </a:xfrm>
        </p:spPr>
        <p:txBody>
          <a:bodyPr/>
          <a:lstStyle/>
          <a:p>
            <a:r>
              <a:rPr lang="en-US" sz="2400" smtClean="0"/>
              <a:t>incorrect use case</a:t>
            </a:r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  <a:p>
            <a:pPr>
              <a:buFont typeface="Monotype Sorts"/>
              <a:buNone/>
            </a:pPr>
            <a:endParaRPr lang="en-US" sz="2400" smtClean="0"/>
          </a:p>
          <a:p>
            <a:endParaRPr lang="en-US" sz="24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27950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600" dirty="0" smtClean="0"/>
              <a:t>MSG: Revising </a:t>
            </a:r>
            <a:r>
              <a:rPr lang="en-US" sz="3600" dirty="0"/>
              <a:t>the </a:t>
            </a:r>
            <a:r>
              <a:rPr lang="en-US" sz="3600" dirty="0" smtClean="0"/>
              <a:t>Requirements</a:t>
            </a:r>
            <a:r>
              <a:rPr lang="en-US" sz="3600" dirty="0"/>
              <a:t> </a:t>
            </a:r>
            <a:r>
              <a:rPr lang="en-US" sz="3600" dirty="0" smtClean="0"/>
              <a:t>(</a:t>
            </a:r>
            <a:r>
              <a:rPr lang="en-US" sz="3600" dirty="0" err="1" smtClean="0"/>
              <a:t>contd</a:t>
            </a:r>
            <a:r>
              <a:rPr lang="en-US" sz="3600" dirty="0"/>
              <a:t>)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(2) </a:t>
            </a:r>
            <a:r>
              <a:rPr lang="en-US" sz="2800" i="1" dirty="0" smtClean="0"/>
              <a:t>Estimated annual operating expenses:</a:t>
            </a:r>
            <a:r>
              <a:rPr lang="en-US" sz="2800" dirty="0" smtClean="0"/>
              <a:t> </a:t>
            </a:r>
          </a:p>
          <a:p>
            <a:endParaRPr lang="en-US" sz="2800" dirty="0" smtClean="0"/>
          </a:p>
          <a:p>
            <a:r>
              <a:rPr lang="en-US" sz="2800" dirty="0" smtClean="0"/>
              <a:t>Add two use cases</a:t>
            </a:r>
          </a:p>
          <a:p>
            <a:pPr lvl="1"/>
            <a:r>
              <a:rPr lang="en-US" sz="2400" dirty="0" smtClean="0"/>
              <a:t>Use case </a:t>
            </a:r>
            <a:r>
              <a:rPr lang="en-US" sz="1800" dirty="0" smtClean="0">
                <a:latin typeface="Courier New" panose="02070309020205020404" pitchFamily="49" charset="0"/>
              </a:rPr>
              <a:t>Update Estimated Annual Operating Expenses</a:t>
            </a:r>
            <a:r>
              <a:rPr lang="en-US" sz="3200" dirty="0" smtClean="0"/>
              <a:t> </a:t>
            </a:r>
            <a:r>
              <a:rPr lang="en-US" sz="2400" dirty="0" smtClean="0"/>
              <a:t>models adjustments to the value of the estimated annual operating expenses</a:t>
            </a:r>
          </a:p>
          <a:p>
            <a:pPr lvl="1"/>
            <a:r>
              <a:rPr lang="en-US" sz="2400" dirty="0" smtClean="0"/>
              <a:t>Use case </a:t>
            </a:r>
            <a:r>
              <a:rPr lang="en-US" sz="1800" dirty="0" smtClean="0">
                <a:latin typeface="Courier New" panose="02070309020205020404" pitchFamily="49" charset="0"/>
              </a:rPr>
              <a:t>Estimate Operating Expenses for Week</a:t>
            </a:r>
            <a:r>
              <a:rPr lang="en-US" sz="3200" dirty="0" smtClean="0"/>
              <a:t> </a:t>
            </a:r>
            <a:r>
              <a:rPr lang="en-US" sz="2400" dirty="0" smtClean="0"/>
              <a:t>provides the needed estimate of the operating expenses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Overview </a:t>
            </a:r>
            <a:r>
              <a:rPr lang="en-US" sz="3600" dirty="0"/>
              <a:t>of the Requirements Workflow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068388"/>
            <a:ext cx="7543800" cy="4646612"/>
          </a:xfrm>
        </p:spPr>
        <p:txBody>
          <a:bodyPr/>
          <a:lstStyle/>
          <a:p>
            <a:r>
              <a:rPr lang="en-US" sz="2800" smtClean="0"/>
              <a:t>F</a:t>
            </a:r>
            <a:r>
              <a:rPr lang="en-US" sz="2800" smtClean="0">
                <a:cs typeface="Times New Roman" panose="02020603050405020304" pitchFamily="18" charset="0"/>
              </a:rPr>
              <a:t>irst, gain an understanding of the </a:t>
            </a:r>
            <a:r>
              <a:rPr lang="en-US" sz="2800" i="1" smtClean="0">
                <a:cs typeface="Times New Roman" panose="02020603050405020304" pitchFamily="18" charset="0"/>
              </a:rPr>
              <a:t>application domain</a:t>
            </a:r>
            <a:endParaRPr lang="en-US" sz="2800" smtClean="0">
              <a:cs typeface="Times New Roman" panose="02020603050405020304" pitchFamily="18" charset="0"/>
            </a:endParaRPr>
          </a:p>
          <a:p>
            <a:pPr lvl="1"/>
            <a:r>
              <a:rPr lang="en-US" sz="2400" smtClean="0">
                <a:cs typeface="Times New Roman" panose="02020603050405020304" pitchFamily="18" charset="0"/>
              </a:rPr>
              <a:t>The specific environment in which the target product is to operate</a:t>
            </a:r>
          </a:p>
          <a:p>
            <a:r>
              <a:rPr lang="en-US" sz="2800" smtClean="0">
                <a:cs typeface="Times New Roman" panose="02020603050405020304" pitchFamily="18" charset="0"/>
              </a:rPr>
              <a:t>Second, build a business model</a:t>
            </a:r>
          </a:p>
          <a:p>
            <a:pPr lvl="1"/>
            <a:r>
              <a:rPr lang="en-US" sz="2400" smtClean="0">
                <a:cs typeface="Times New Roman" panose="02020603050405020304" pitchFamily="18" charset="0"/>
              </a:rPr>
              <a:t>Model the client’s business processes</a:t>
            </a:r>
          </a:p>
          <a:p>
            <a:r>
              <a:rPr lang="en-US" sz="2800" smtClean="0">
                <a:cs typeface="Times New Roman" panose="02020603050405020304" pitchFamily="18" charset="0"/>
              </a:rPr>
              <a:t>Third, use the business model to determine the client’s requirements</a:t>
            </a:r>
          </a:p>
          <a:p>
            <a:r>
              <a:rPr lang="en-US" sz="2800" smtClean="0">
                <a:cs typeface="Times New Roman" panose="02020603050405020304" pitchFamily="18" charset="0"/>
              </a:rPr>
              <a:t>Iterate the above steps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696200" cy="457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800" dirty="0"/>
              <a:t> </a:t>
            </a:r>
            <a:r>
              <a:rPr lang="en-US" sz="2000" dirty="0">
                <a:latin typeface="Courier New" panose="02070309020205020404" pitchFamily="49" charset="0"/>
              </a:rPr>
              <a:t>Update Estimated Annual Operating Expenses </a:t>
            </a:r>
            <a:r>
              <a:rPr lang="en-US" sz="2800" dirty="0"/>
              <a:t>Use Case</a:t>
            </a:r>
          </a:p>
        </p:txBody>
      </p:sp>
      <p:pic>
        <p:nvPicPr>
          <p:cNvPr id="107523" name="Picture 11" descr="sch2333x_1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86200"/>
            <a:ext cx="59975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15" descr="sch2333x_1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3" y="1371600"/>
            <a:ext cx="41116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4638"/>
            <a:ext cx="7943850" cy="11430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 </a:t>
            </a:r>
            <a:r>
              <a:rPr lang="en-US" sz="2000" dirty="0">
                <a:latin typeface="Courier New" panose="02070309020205020404" pitchFamily="49" charset="0"/>
              </a:rPr>
              <a:t>Estimate Operating Expenses for Week </a:t>
            </a:r>
            <a:r>
              <a:rPr lang="en-US" sz="2800" dirty="0"/>
              <a:t>Use Case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800" dirty="0"/>
              <a:t>(</a:t>
            </a:r>
            <a:r>
              <a:rPr lang="en-US" sz="2800" dirty="0" err="1"/>
              <a:t>contd</a:t>
            </a:r>
            <a:r>
              <a:rPr lang="en-US" sz="2800" dirty="0"/>
              <a:t>)</a:t>
            </a:r>
          </a:p>
        </p:txBody>
      </p:sp>
      <p:pic>
        <p:nvPicPr>
          <p:cNvPr id="109571" name="Picture 11" descr="sch2333x_1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14538"/>
            <a:ext cx="740410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13" descr="sch2333x_1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19600"/>
            <a:ext cx="6853238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2nd </a:t>
            </a:r>
            <a:r>
              <a:rPr lang="en-US" dirty="0"/>
              <a:t>Iteration of Revised Use-Case Diagram</a:t>
            </a:r>
          </a:p>
        </p:txBody>
      </p:sp>
      <p:pic>
        <p:nvPicPr>
          <p:cNvPr id="111619" name="Picture 7" descr="sch2333x_10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81200"/>
            <a:ext cx="5878513" cy="437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8534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MSG: Revising </a:t>
            </a:r>
            <a:r>
              <a:rPr lang="en-US" dirty="0"/>
              <a:t>the Requirements: </a:t>
            </a:r>
            <a:r>
              <a:rPr lang="en-US" dirty="0" smtClean="0"/>
              <a:t>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8077200" cy="4800600"/>
          </a:xfrm>
        </p:spPr>
        <p:txBody>
          <a:bodyPr/>
          <a:lstStyle/>
          <a:p>
            <a:r>
              <a:rPr lang="en-US" sz="2800" dirty="0" smtClean="0"/>
              <a:t>(3) </a:t>
            </a:r>
            <a:r>
              <a:rPr lang="en-US" sz="2800" i="1" dirty="0" smtClean="0"/>
              <a:t>Total estimated mortgage payments for the week</a:t>
            </a:r>
            <a:endParaRPr lang="en-US" sz="2800" dirty="0" smtClean="0"/>
          </a:p>
          <a:p>
            <a:r>
              <a:rPr lang="en-US" sz="2800" dirty="0" smtClean="0"/>
              <a:t>(4) </a:t>
            </a:r>
            <a:r>
              <a:rPr lang="en-US" sz="2800" i="1" dirty="0" smtClean="0"/>
              <a:t>Total estimated grant payments for the week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dirty="0" smtClean="0"/>
              <a:t>Add case </a:t>
            </a:r>
            <a:r>
              <a:rPr lang="en-US" sz="2200" dirty="0" smtClean="0">
                <a:latin typeface="Courier New" panose="02070309020205020404" pitchFamily="49" charset="0"/>
              </a:rPr>
              <a:t>Compute Weekly Repayment Amount</a:t>
            </a:r>
          </a:p>
          <a:p>
            <a:pPr lvl="1"/>
            <a:r>
              <a:rPr lang="en-US" dirty="0" smtClean="0"/>
              <a:t>C</a:t>
            </a:r>
            <a:r>
              <a:rPr lang="en-US" sz="2400" dirty="0" smtClean="0"/>
              <a:t>omputes both the estimated mortgage payment and the estimated grant payment for each mortgage</a:t>
            </a:r>
          </a:p>
          <a:p>
            <a:r>
              <a:rPr lang="en-US" dirty="0" smtClean="0"/>
              <a:t>Add case </a:t>
            </a:r>
            <a:r>
              <a:rPr lang="en-US" sz="2400" dirty="0" smtClean="0">
                <a:latin typeface="Courier New" panose="02070309020205020404" pitchFamily="49" charset="0"/>
              </a:rPr>
              <a:t>Update Borrowers’ Weekly Income</a:t>
            </a:r>
            <a:endParaRPr lang="en-US" sz="2400" dirty="0" smtClean="0"/>
          </a:p>
          <a:p>
            <a:pPr lvl="1"/>
            <a:r>
              <a:rPr lang="en-US" sz="2400" dirty="0" smtClean="0"/>
              <a:t>Grant payment= total payment - borrowers income</a:t>
            </a:r>
          </a:p>
          <a:p>
            <a:pPr lvl="1"/>
            <a:r>
              <a:rPr lang="en-US" sz="2400" dirty="0" smtClean="0"/>
              <a:t>Weekly income needs to be updated once in a while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152400"/>
            <a:ext cx="8658225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dirty="0"/>
              <a:t> </a:t>
            </a:r>
            <a:r>
              <a:rPr lang="en-US" sz="2400" dirty="0">
                <a:latin typeface="Courier New" panose="02070309020205020404" pitchFamily="49" charset="0"/>
              </a:rPr>
              <a:t>Estimate Payments and Grants for Week </a:t>
            </a:r>
            <a:r>
              <a:rPr lang="en-US" dirty="0"/>
              <a:t>Use Case</a:t>
            </a:r>
          </a:p>
        </p:txBody>
      </p:sp>
      <p:pic>
        <p:nvPicPr>
          <p:cNvPr id="117763" name="Picture 6" descr="sch2333x_10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2971800"/>
            <a:ext cx="8132762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04138" cy="1143000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latin typeface="Courier New" panose="02070309020205020404" pitchFamily="49" charset="0"/>
              </a:rPr>
              <a:t> Estimate Payments and Grants for Week</a:t>
            </a:r>
            <a:r>
              <a:rPr lang="en-US" sz="2800" dirty="0"/>
              <a:t> Use Case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800" dirty="0"/>
              <a:t>(</a:t>
            </a:r>
            <a:r>
              <a:rPr lang="en-US" sz="2800" dirty="0" err="1"/>
              <a:t>contd</a:t>
            </a:r>
            <a:r>
              <a:rPr lang="en-US" sz="2800" dirty="0"/>
              <a:t>)</a:t>
            </a:r>
          </a:p>
        </p:txBody>
      </p:sp>
      <p:pic>
        <p:nvPicPr>
          <p:cNvPr id="119811" name="Picture 6" descr="sch2333x_10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219200"/>
            <a:ext cx="7172325" cy="544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914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dirty="0">
                <a:latin typeface="Courier New" panose="02070309020205020404" pitchFamily="49" charset="0"/>
              </a:rPr>
              <a:t> Update Borrowers’ Weekly Income </a:t>
            </a:r>
            <a:r>
              <a:rPr lang="en-US" dirty="0"/>
              <a:t>Use Case</a:t>
            </a:r>
          </a:p>
        </p:txBody>
      </p:sp>
      <p:pic>
        <p:nvPicPr>
          <p:cNvPr id="121859" name="Picture 8" descr="sch2333x_1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5" y="1295400"/>
            <a:ext cx="5819775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10" descr="sch2333x_10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59213"/>
            <a:ext cx="6632575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3rd </a:t>
            </a:r>
            <a:r>
              <a:rPr lang="en-US" dirty="0"/>
              <a:t>Iteration of the Revised Use-Case Diagram</a:t>
            </a:r>
          </a:p>
        </p:txBody>
      </p:sp>
      <p:pic>
        <p:nvPicPr>
          <p:cNvPr id="123907" name="Picture 7" descr="sch2333x_10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8800"/>
            <a:ext cx="5756275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7288" y="19050"/>
            <a:ext cx="8242300" cy="1143000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latin typeface="Courier New" panose="02070309020205020404" pitchFamily="49" charset="0"/>
              </a:rPr>
              <a:t>Estimate Funds Available for Week</a:t>
            </a:r>
            <a:r>
              <a:rPr lang="en-US" sz="2800" dirty="0"/>
              <a:t> </a:t>
            </a:r>
            <a:r>
              <a:rPr lang="en-US" sz="2800" dirty="0" smtClean="0"/>
              <a:t>: </a:t>
            </a:r>
            <a:r>
              <a:rPr lang="en-US" sz="2800" dirty="0"/>
              <a:t> </a:t>
            </a:r>
            <a:r>
              <a:rPr lang="en-US" sz="2800" dirty="0" smtClean="0"/>
              <a:t>Updated Use </a:t>
            </a:r>
            <a:r>
              <a:rPr lang="en-US" sz="2800" dirty="0"/>
              <a:t>Case</a:t>
            </a:r>
            <a:r>
              <a:rPr lang="en-US" sz="2000" dirty="0">
                <a:latin typeface="Courier New" panose="02070309020205020404" pitchFamily="49" charset="0"/>
              </a:rPr>
              <a:t> </a:t>
            </a:r>
            <a:r>
              <a:rPr lang="en-US" sz="2800" dirty="0" err="1" smtClean="0"/>
              <a:t>Decription</a:t>
            </a:r>
            <a:endParaRPr lang="en-US" sz="2800" dirty="0"/>
          </a:p>
        </p:txBody>
      </p:sp>
      <p:pic>
        <p:nvPicPr>
          <p:cNvPr id="128003" name="Picture 7" descr="sch2333x_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720407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/>
              <a:t>MSG: The </a:t>
            </a:r>
            <a:r>
              <a:rPr lang="en-US" sz="4000" dirty="0"/>
              <a:t>Test Workflow</a:t>
            </a:r>
            <a:r>
              <a:rPr lang="en-US" sz="4000" dirty="0" smtClean="0"/>
              <a:t>:</a:t>
            </a:r>
            <a:endParaRPr lang="en-US" sz="4000" dirty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A common side-effect of the iterative and incremental life-cycle model </a:t>
            </a:r>
          </a:p>
          <a:p>
            <a:pPr lvl="1"/>
            <a:r>
              <a:rPr lang="en-US" sz="2400" dirty="0" smtClean="0"/>
              <a:t>Details that correctly have been postponed somehow get forgotten</a:t>
            </a:r>
          </a:p>
          <a:p>
            <a:r>
              <a:rPr lang="en-US" sz="2800" dirty="0" smtClean="0"/>
              <a:t>Details of </a:t>
            </a:r>
            <a:r>
              <a:rPr lang="en-US" sz="2000" dirty="0" smtClean="0">
                <a:latin typeface="Courier New" panose="02070309020205020404" pitchFamily="49" charset="0"/>
              </a:rPr>
              <a:t>Manage an Investment</a:t>
            </a:r>
            <a:r>
              <a:rPr lang="en-US" sz="3600" dirty="0" smtClean="0"/>
              <a:t> </a:t>
            </a:r>
            <a:r>
              <a:rPr lang="en-US" sz="2800" dirty="0" smtClean="0"/>
              <a:t>overlooked</a:t>
            </a:r>
          </a:p>
          <a:p>
            <a:r>
              <a:rPr lang="en-US" sz="2000" dirty="0" smtClean="0">
                <a:latin typeface="Courier New" panose="02070309020205020404" pitchFamily="49" charset="0"/>
              </a:rPr>
              <a:t>Manage a Mortgage</a:t>
            </a:r>
            <a:r>
              <a:rPr lang="en-US" sz="3600" dirty="0" smtClean="0"/>
              <a:t> </a:t>
            </a:r>
            <a:r>
              <a:rPr lang="en-US" sz="2800" dirty="0" smtClean="0"/>
              <a:t>has been totally forgotten </a:t>
            </a:r>
          </a:p>
          <a:p>
            <a:pPr lvl="1"/>
            <a:r>
              <a:rPr lang="en-US" dirty="0" smtClean="0"/>
              <a:t>Addition, modification, removal of mortgage</a:t>
            </a:r>
          </a:p>
          <a:p>
            <a:pPr lvl="1"/>
            <a:r>
              <a:rPr lang="en-US" dirty="0" smtClean="0"/>
              <a:t>Analogous to </a:t>
            </a:r>
            <a:r>
              <a:rPr lang="en-US" sz="2000" dirty="0" smtClean="0">
                <a:latin typeface="Courier New" panose="02070309020205020404" pitchFamily="49" charset="0"/>
              </a:rPr>
              <a:t>Manage an Investment</a:t>
            </a:r>
            <a:endParaRPr lang="en-US" dirty="0" smtClean="0"/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Understanding </a:t>
            </a:r>
            <a:r>
              <a:rPr lang="en-US" dirty="0"/>
              <a:t>the Domain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Every member of the development team must become familiar with the application domain</a:t>
            </a:r>
          </a:p>
          <a:p>
            <a:pPr lvl="1"/>
            <a:r>
              <a:rPr lang="en-US" sz="2400" smtClean="0"/>
              <a:t>Correct terminology is essential</a:t>
            </a:r>
            <a:endParaRPr lang="en-US" smtClean="0"/>
          </a:p>
          <a:p>
            <a:r>
              <a:rPr lang="en-US" sz="2800" smtClean="0"/>
              <a:t>Construct a glossary</a:t>
            </a:r>
          </a:p>
          <a:p>
            <a:pPr lvl="1"/>
            <a:r>
              <a:rPr lang="en-US" sz="2400" smtClean="0"/>
              <a:t>A list of technical words used in the domain, and their meanings</a:t>
            </a:r>
          </a:p>
          <a:p>
            <a:pPr lvl="1"/>
            <a:r>
              <a:rPr lang="en-US" sz="2400" smtClean="0"/>
              <a:t>Jargon: words that are meaningless outside of a certain context or particular group.</a:t>
            </a:r>
          </a:p>
          <a:p>
            <a:pPr lvl="2"/>
            <a:r>
              <a:rPr lang="en-US" sz="2000" smtClean="0"/>
              <a:t>Radio: 10-4  (Okay or I understand)</a:t>
            </a:r>
          </a:p>
          <a:p>
            <a:pPr lvl="2"/>
            <a:r>
              <a:rPr lang="en-US" sz="2000" smtClean="0"/>
              <a:t>Internet: IANAL(I am not a lawyer), LOL (Laugh out loud)</a:t>
            </a:r>
          </a:p>
          <a:p>
            <a:pPr lvl="2"/>
            <a:r>
              <a:rPr lang="en-US" sz="2000" smtClean="0"/>
              <a:t>Mortgage:  escrow?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175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Courier New" panose="02070309020205020404" pitchFamily="49" charset="0"/>
              </a:rPr>
              <a:t>Manage an Investment</a:t>
            </a:r>
            <a:r>
              <a:rPr lang="en-US" sz="4800" dirty="0"/>
              <a:t> </a:t>
            </a:r>
            <a:r>
              <a:rPr lang="en-US" dirty="0"/>
              <a:t>Use Case</a:t>
            </a:r>
          </a:p>
        </p:txBody>
      </p:sp>
      <p:pic>
        <p:nvPicPr>
          <p:cNvPr id="136195" name="Picture 8" descr="sch2333x_10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7988"/>
            <a:ext cx="41021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10" descr="sch2333x_10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91000"/>
            <a:ext cx="6808788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-762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Courier New" panose="02070309020205020404" pitchFamily="49" charset="0"/>
              </a:rPr>
              <a:t>Manage a Mortgage</a:t>
            </a:r>
            <a:r>
              <a:rPr lang="en-US" sz="4800" dirty="0"/>
              <a:t> </a:t>
            </a:r>
            <a:r>
              <a:rPr lang="en-US" dirty="0"/>
              <a:t>Use Case</a:t>
            </a:r>
          </a:p>
        </p:txBody>
      </p:sp>
      <p:pic>
        <p:nvPicPr>
          <p:cNvPr id="138243" name="Picture 8" descr="sch2333x_10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76400"/>
            <a:ext cx="4554538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4" name="Picture 10" descr="sch2333x_10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4191000"/>
            <a:ext cx="71628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8077200" cy="1143000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4th </a:t>
            </a:r>
            <a:r>
              <a:rPr lang="en-US" sz="3200" dirty="0"/>
              <a:t>Iteration of the Revised Use-Case Diagram</a:t>
            </a:r>
          </a:p>
        </p:txBody>
      </p:sp>
      <p:pic>
        <p:nvPicPr>
          <p:cNvPr id="140291" name="Picture 9" descr="sch2333x_10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5170488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762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MSG: The </a:t>
            </a:r>
            <a:r>
              <a:rPr lang="en-US" dirty="0"/>
              <a:t>Test </a:t>
            </a:r>
            <a:r>
              <a:rPr lang="en-US" dirty="0" smtClean="0"/>
              <a:t>Workflow </a:t>
            </a:r>
            <a:r>
              <a:rPr lang="en-US" dirty="0"/>
              <a:t>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further omission</a:t>
            </a:r>
          </a:p>
          <a:p>
            <a:pPr lvl="1"/>
            <a:r>
              <a:rPr lang="en-US" dirty="0" smtClean="0"/>
              <a:t>Use case </a:t>
            </a:r>
            <a:r>
              <a:rPr lang="en-US" sz="2400" dirty="0" smtClean="0">
                <a:latin typeface="Courier New" panose="02070309020205020404" pitchFamily="49" charset="0"/>
              </a:rPr>
              <a:t>Produce a Report</a:t>
            </a:r>
            <a:r>
              <a:rPr lang="en-US" sz="3600" dirty="0" smtClean="0"/>
              <a:t> </a:t>
            </a:r>
            <a:r>
              <a:rPr lang="en-US" dirty="0" smtClean="0"/>
              <a:t>to print the three reports has also been totally forgotten </a:t>
            </a:r>
          </a:p>
          <a:p>
            <a:pPr lvl="2"/>
            <a:r>
              <a:rPr lang="en-US" dirty="0" smtClean="0"/>
              <a:t>Investments report</a:t>
            </a:r>
          </a:p>
          <a:p>
            <a:pPr lvl="2"/>
            <a:r>
              <a:rPr lang="en-US" dirty="0" smtClean="0"/>
              <a:t>Mortgages report</a:t>
            </a:r>
          </a:p>
          <a:p>
            <a:pPr lvl="2"/>
            <a:r>
              <a:rPr lang="en-US" dirty="0" smtClean="0"/>
              <a:t>Results of weekly computation</a:t>
            </a:r>
          </a:p>
          <a:p>
            <a:pPr lvl="1">
              <a:buFont typeface="Times New Roman" panose="02020603050405020304" pitchFamily="18" charset="0"/>
              <a:buNone/>
            </a:pPr>
            <a:r>
              <a:rPr lang="en-US" dirty="0" smtClean="0"/>
              <a:t>	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Courier New" panose="02070309020205020404" pitchFamily="49" charset="0"/>
              </a:rPr>
              <a:t>Produce a Report</a:t>
            </a:r>
            <a:r>
              <a:rPr lang="en-US" sz="4800" dirty="0"/>
              <a:t> </a:t>
            </a:r>
            <a:r>
              <a:rPr lang="en-US" dirty="0"/>
              <a:t>Use Case</a:t>
            </a:r>
          </a:p>
        </p:txBody>
      </p:sp>
      <p:pic>
        <p:nvPicPr>
          <p:cNvPr id="144387" name="Picture 6" descr="sch2333x_10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4479925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-76200"/>
            <a:ext cx="7499350" cy="1143000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100" dirty="0">
                <a:latin typeface="Courier New" panose="02070309020205020404" pitchFamily="49" charset="0"/>
              </a:rPr>
              <a:t>Produce a Report</a:t>
            </a:r>
            <a:r>
              <a:rPr lang="en-US" sz="4900" dirty="0"/>
              <a:t> </a:t>
            </a:r>
            <a:r>
              <a:rPr lang="en-US" dirty="0"/>
              <a:t>Use Case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pic>
        <p:nvPicPr>
          <p:cNvPr id="146435" name="Picture 6" descr="sch2333x_10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1003300"/>
            <a:ext cx="4908550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4993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5th </a:t>
            </a:r>
            <a:r>
              <a:rPr lang="en-US" dirty="0"/>
              <a:t>Iteration of the Revised Use-Case Diagram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8483" name="Picture 7" descr="sch2333x_10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474027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35676" y="5181600"/>
            <a:ext cx="2826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3399"/>
                </a:solidFill>
              </a:rPr>
              <a:t>More problems?</a:t>
            </a:r>
            <a:endParaRPr lang="en-US" sz="2400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03325" y="152400"/>
            <a:ext cx="74993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6th Iteration of the Revised Use-Case Diagram</a:t>
            </a:r>
          </a:p>
        </p:txBody>
      </p:sp>
      <p:pic>
        <p:nvPicPr>
          <p:cNvPr id="4" name="Picture 7" descr="sch2333x_10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24000"/>
            <a:ext cx="5183188" cy="48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600200"/>
            <a:ext cx="3886200" cy="2971800"/>
          </a:xfrm>
        </p:spPr>
        <p:txBody>
          <a:bodyPr/>
          <a:lstStyle/>
          <a:p>
            <a:r>
              <a:rPr lang="en-US" sz="2400" dirty="0" smtClean="0"/>
              <a:t>Delete </a:t>
            </a:r>
            <a:r>
              <a:rPr lang="en-US" sz="1800" dirty="0" smtClean="0">
                <a:latin typeface="Courier New" panose="02070309020205020404" pitchFamily="49" charset="0"/>
              </a:rPr>
              <a:t>update Borrowers’ Weekly Income</a:t>
            </a:r>
            <a:r>
              <a:rPr lang="en-US" dirty="0" smtClean="0"/>
              <a:t> </a:t>
            </a:r>
          </a:p>
          <a:p>
            <a:pPr lvl="1"/>
            <a:r>
              <a:rPr lang="en-US" sz="1400" dirty="0" smtClean="0">
                <a:latin typeface="Courier New" panose="02070309020205020404" pitchFamily="49" charset="0"/>
              </a:rPr>
              <a:t>Manage a Mortgage</a:t>
            </a:r>
            <a:r>
              <a:rPr lang="en-US" sz="2400" dirty="0" smtClean="0"/>
              <a:t> already includes </a:t>
            </a:r>
            <a:r>
              <a:rPr lang="en-US" sz="1400" dirty="0" smtClean="0">
                <a:latin typeface="Courier New" panose="02070309020205020404" pitchFamily="49" charset="0"/>
              </a:rPr>
              <a:t>Update Borrowers’ Weekly Income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1524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6th </a:t>
            </a:r>
            <a:r>
              <a:rPr lang="en-US" dirty="0" smtClean="0"/>
              <a:t>Iteration -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371600"/>
            <a:ext cx="7499350" cy="4876800"/>
          </a:xfrm>
        </p:spPr>
        <p:txBody>
          <a:bodyPr/>
          <a:lstStyle/>
          <a:p>
            <a:r>
              <a:rPr lang="en-US" sz="2800" dirty="0" smtClean="0"/>
              <a:t>This iteration resulted in a decrement, not an increment</a:t>
            </a:r>
          </a:p>
          <a:p>
            <a:r>
              <a:rPr lang="en-US" sz="2800" dirty="0" smtClean="0"/>
              <a:t>Deletion occurs often: </a:t>
            </a:r>
            <a:r>
              <a:rPr lang="en-US" sz="2400" dirty="0" smtClean="0"/>
              <a:t>whenever we make a mistake</a:t>
            </a:r>
          </a:p>
          <a:p>
            <a:r>
              <a:rPr lang="en-US" sz="2800" dirty="0" smtClean="0"/>
              <a:t>Sometimes we can fix an incorrect artifact</a:t>
            </a:r>
          </a:p>
          <a:p>
            <a:pPr lvl="1"/>
            <a:r>
              <a:rPr lang="en-US" sz="2400" dirty="0" smtClean="0"/>
              <a:t>More frequently we have to delete an artifact</a:t>
            </a:r>
          </a:p>
          <a:p>
            <a:r>
              <a:rPr lang="en-US" sz="2800" dirty="0" smtClean="0"/>
              <a:t>When we discover a fault, we do not have to start the whole process from scratch</a:t>
            </a:r>
          </a:p>
          <a:p>
            <a:pPr lvl="1"/>
            <a:r>
              <a:rPr lang="en-US" sz="2400" dirty="0" smtClean="0"/>
              <a:t>First we try to fix the current iteration</a:t>
            </a:r>
          </a:p>
          <a:p>
            <a:pPr lvl="1"/>
            <a:r>
              <a:rPr lang="en-US" sz="2400" dirty="0" smtClean="0"/>
              <a:t>If the mistake is too serious, we backtrack to the previous iteration</a:t>
            </a:r>
          </a:p>
          <a:p>
            <a:pPr lvl="1"/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Reorganizing Two Use Cases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Use case </a:t>
            </a:r>
            <a:r>
              <a:rPr lang="en-US" sz="2000" dirty="0" smtClean="0">
                <a:latin typeface="Courier New" panose="02070309020205020404" pitchFamily="49" charset="0"/>
              </a:rPr>
              <a:t>Estimate Funds Available for Week</a:t>
            </a:r>
            <a:r>
              <a:rPr lang="en-US" dirty="0" smtClean="0"/>
              <a:t> </a:t>
            </a:r>
            <a:r>
              <a:rPr lang="en-US" sz="2800" dirty="0" smtClean="0"/>
              <a:t>models performing the calculation </a:t>
            </a:r>
          </a:p>
          <a:p>
            <a:r>
              <a:rPr lang="en-US" sz="2800" dirty="0" smtClean="0"/>
              <a:t>Step 1.3 of use case </a:t>
            </a:r>
            <a:r>
              <a:rPr lang="en-US" sz="2000" dirty="0" smtClean="0">
                <a:latin typeface="Courier New" panose="02070309020205020404" pitchFamily="49" charset="0"/>
              </a:rPr>
              <a:t>Produce a Report</a:t>
            </a:r>
            <a:r>
              <a:rPr lang="en-US" dirty="0" smtClean="0"/>
              <a:t> </a:t>
            </a:r>
            <a:r>
              <a:rPr lang="en-US" sz="2800" dirty="0" smtClean="0"/>
              <a:t>to printout the result of the computation</a:t>
            </a:r>
          </a:p>
          <a:p>
            <a:r>
              <a:rPr lang="en-US" sz="2800" dirty="0" smtClean="0"/>
              <a:t>There is no point in estimating the funds available unless the results are printed out</a:t>
            </a:r>
          </a:p>
          <a:p>
            <a:r>
              <a:rPr lang="en-US" sz="2800" dirty="0" smtClean="0"/>
              <a:t>The use case descriptions have to be modified. </a:t>
            </a:r>
          </a:p>
          <a:p>
            <a:pPr lvl="1"/>
            <a:r>
              <a:rPr lang="en-US" sz="2400" dirty="0" smtClean="0"/>
              <a:t>the use cases do not change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8113" y="152400"/>
            <a:ext cx="7499350" cy="944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Building Business </a:t>
            </a:r>
            <a:r>
              <a:rPr lang="en-US" dirty="0"/>
              <a:t>Model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447800"/>
            <a:ext cx="7472363" cy="4800600"/>
          </a:xfrm>
        </p:spPr>
        <p:txBody>
          <a:bodyPr/>
          <a:lstStyle/>
          <a:p>
            <a:r>
              <a:rPr lang="en-US" sz="2800" smtClean="0"/>
              <a:t>A </a:t>
            </a:r>
            <a:r>
              <a:rPr lang="en-US" sz="2800" i="1" smtClean="0"/>
              <a:t>business model</a:t>
            </a:r>
            <a:r>
              <a:rPr lang="en-US" sz="2800" smtClean="0"/>
              <a:t> is a description of the business processes of an organization</a:t>
            </a:r>
          </a:p>
          <a:p>
            <a:r>
              <a:rPr lang="en-US" sz="2800" smtClean="0"/>
              <a:t>The business model gives an understanding of the client’s business as a whole</a:t>
            </a:r>
          </a:p>
          <a:p>
            <a:pPr lvl="1"/>
            <a:r>
              <a:rPr lang="en-US" sz="2400" smtClean="0"/>
              <a:t>This knowledge is essential for advising the client regarding computerization</a:t>
            </a:r>
            <a:endParaRPr lang="en-US" smtClean="0"/>
          </a:p>
          <a:p>
            <a:r>
              <a:rPr lang="en-US" sz="2800" smtClean="0"/>
              <a:t>The systems analyst needs to obtain a detailed understanding of the various business processes</a:t>
            </a:r>
          </a:p>
          <a:p>
            <a:pPr lvl="1"/>
            <a:r>
              <a:rPr lang="en-US" sz="2400" smtClean="0"/>
              <a:t> Different techniques are used, primarily interviewing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76200"/>
            <a:ext cx="74993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Modified Description — </a:t>
            </a:r>
            <a:r>
              <a:rPr lang="en-US" sz="3100" dirty="0">
                <a:latin typeface="Courier New" panose="02070309020205020404" pitchFamily="49" charset="0"/>
              </a:rPr>
              <a:t>Produce a Report</a:t>
            </a:r>
          </a:p>
        </p:txBody>
      </p:sp>
      <p:pic>
        <p:nvPicPr>
          <p:cNvPr id="162819" name="Picture 7" descr="sch2333x_10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11275"/>
            <a:ext cx="6472238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6172200"/>
            <a:ext cx="541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99"/>
                </a:solidFill>
              </a:rPr>
              <a:t>1.3 removed. </a:t>
            </a:r>
            <a:endParaRPr lang="en-US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Modified Description — </a:t>
            </a:r>
            <a:r>
              <a:rPr lang="en-US" sz="2800" dirty="0">
                <a:latin typeface="Courier New" panose="02070309020205020404" pitchFamily="49" charset="0"/>
              </a:rPr>
              <a:t>Estimate Funds Available for Week</a:t>
            </a:r>
          </a:p>
        </p:txBody>
      </p:sp>
      <p:pic>
        <p:nvPicPr>
          <p:cNvPr id="164867" name="Picture 6" descr="sch2333x_1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55" y="2133600"/>
            <a:ext cx="8227534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4008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99"/>
                </a:solidFill>
              </a:rPr>
              <a:t>Added: </a:t>
            </a:r>
            <a:endParaRPr lang="en-US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MSG: The </a:t>
            </a:r>
            <a:r>
              <a:rPr lang="en-US" dirty="0"/>
              <a:t>Test </a:t>
            </a:r>
            <a:r>
              <a:rPr lang="en-US" dirty="0" smtClean="0"/>
              <a:t>Workflow </a:t>
            </a:r>
            <a:r>
              <a:rPr lang="en-US" dirty="0"/>
              <a:t>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417638"/>
            <a:ext cx="7315200" cy="5440362"/>
          </a:xfrm>
        </p:spPr>
        <p:txBody>
          <a:bodyPr/>
          <a:lstStyle/>
          <a:p>
            <a:r>
              <a:rPr lang="en-US" sz="2800" smtClean="0"/>
              <a:t>The usual reason for an </a:t>
            </a:r>
            <a:r>
              <a:rPr lang="en-US" sz="2000" smtClean="0"/>
              <a:t>«include»</a:t>
            </a:r>
            <a:r>
              <a:rPr lang="en-US" smtClean="0"/>
              <a:t> </a:t>
            </a:r>
            <a:r>
              <a:rPr lang="en-US" sz="2800" smtClean="0"/>
              <a:t>relationship is where one use case is part of two or more other use cases </a:t>
            </a:r>
          </a:p>
          <a:p>
            <a:pPr lvl="1"/>
            <a:r>
              <a:rPr lang="en-US" sz="2400" smtClean="0"/>
              <a:t>Example: U.S. tax forms — avoiding triplication</a:t>
            </a:r>
          </a:p>
        </p:txBody>
      </p:sp>
      <p:pic>
        <p:nvPicPr>
          <p:cNvPr id="166916" name="Picture 7" descr="sch2333x_1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68675"/>
            <a:ext cx="5913438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371600"/>
            <a:ext cx="7315200" cy="4419600"/>
          </a:xfrm>
        </p:spPr>
        <p:txBody>
          <a:bodyPr/>
          <a:lstStyle/>
          <a:p>
            <a:r>
              <a:rPr lang="en-US" sz="2800" dirty="0" smtClean="0"/>
              <a:t>For the MSG case study</a:t>
            </a:r>
          </a:p>
          <a:p>
            <a:pPr lvl="1"/>
            <a:r>
              <a:rPr lang="en-US" sz="2400" dirty="0" smtClean="0"/>
              <a:t>All of the included use cases are part of only one use case, </a:t>
            </a:r>
            <a:r>
              <a:rPr lang="en-US" sz="1600" dirty="0" smtClean="0">
                <a:latin typeface="Courier New" panose="02070309020205020404" pitchFamily="49" charset="0"/>
              </a:rPr>
              <a:t>Estimate Funds Available for Week</a:t>
            </a:r>
            <a:endParaRPr lang="en-US" sz="2400" dirty="0" smtClean="0"/>
          </a:p>
          <a:p>
            <a:pPr lvl="1">
              <a:buFont typeface="Times New Roman" panose="02020603050405020304" pitchFamily="18" charset="0"/>
              <a:buNone/>
            </a:pPr>
            <a:endParaRPr lang="en-US" sz="2400" dirty="0" smtClean="0"/>
          </a:p>
          <a:p>
            <a:r>
              <a:rPr lang="en-US" sz="2800" dirty="0" smtClean="0"/>
              <a:t>Incorporate those three </a:t>
            </a:r>
            <a:r>
              <a:rPr lang="en-US" sz="1800" dirty="0" smtClean="0"/>
              <a:t>«include»</a:t>
            </a:r>
            <a:r>
              <a:rPr lang="en-US" sz="2800" dirty="0" smtClean="0"/>
              <a:t> use cases into use case </a:t>
            </a:r>
            <a:r>
              <a:rPr lang="en-US" sz="1600" dirty="0" smtClean="0">
                <a:latin typeface="Courier New" panose="02070309020205020404" pitchFamily="49" charset="0"/>
              </a:rPr>
              <a:t>Estimate Funds Available for Week</a:t>
            </a:r>
          </a:p>
          <a:p>
            <a:pPr lvl="1"/>
            <a:r>
              <a:rPr lang="en-US" sz="2400" dirty="0" smtClean="0"/>
              <a:t>The resulting use-case diagram is on the next slide</a:t>
            </a:r>
          </a:p>
        </p:txBody>
      </p:sp>
      <p:sp>
        <p:nvSpPr>
          <p:cNvPr id="168963" name="Rectangle 4"/>
          <p:cNvSpPr>
            <a:spLocks noChangeArrowheads="1"/>
          </p:cNvSpPr>
          <p:nvPr/>
        </p:nvSpPr>
        <p:spPr bwMode="auto">
          <a:xfrm>
            <a:off x="0" y="228600"/>
            <a:ext cx="929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639763" indent="-236538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885825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096963" indent="-173038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1296988" indent="-182563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17541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2113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26685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125788" indent="-1825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latin typeface="Courier New" panose="02070309020205020404" pitchFamily="49" charset="0"/>
              </a:rPr>
              <a:t>Estimate Funds Available for Week </a:t>
            </a:r>
            <a:r>
              <a:rPr lang="en-US" sz="2800">
                <a:latin typeface="Arial" panose="020B0604020202020204" pitchFamily="34" charset="0"/>
              </a:rPr>
              <a:t>Use Case</a:t>
            </a:r>
            <a:r>
              <a:rPr lang="en-US" sz="2000">
                <a:latin typeface="Courier New" panose="02070309020205020404" pitchFamily="49" charset="0"/>
              </a:rPr>
              <a:t> </a:t>
            </a:r>
            <a:r>
              <a:rPr lang="en-US" sz="2800">
                <a:latin typeface="Arial" panose="020B0604020202020204" pitchFamily="34" charset="0"/>
              </a:rPr>
              <a:t>(contd)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74638"/>
            <a:ext cx="78676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7th </a:t>
            </a:r>
            <a:r>
              <a:rPr lang="en-US" dirty="0"/>
              <a:t>Iteration of Revised Use-Case Diagram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1011" name="Picture 6" descr="sch2333x_10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2225"/>
            <a:ext cx="4471988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-11113" y="173038"/>
            <a:ext cx="9067801" cy="457200"/>
          </a:xfrm>
        </p:spPr>
        <p:txBody>
          <a:bodyPr/>
          <a:lstStyle/>
          <a:p>
            <a:pPr>
              <a:defRPr/>
            </a:pPr>
            <a:r>
              <a:rPr lang="en-US" sz="1800">
                <a:latin typeface="Courier New" panose="02070309020205020404" pitchFamily="49" charset="0"/>
              </a:rPr>
              <a:t>Estimate Funds Available for Week</a:t>
            </a:r>
            <a:r>
              <a:rPr lang="en-US" sz="2000"/>
              <a:t> Revised Description of Use Case</a:t>
            </a:r>
          </a:p>
        </p:txBody>
      </p:sp>
      <p:pic>
        <p:nvPicPr>
          <p:cNvPr id="173059" name="Picture 7" descr="sch2333x_10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1016000"/>
            <a:ext cx="3948112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74638"/>
            <a:ext cx="76390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MSG: The </a:t>
            </a:r>
            <a:r>
              <a:rPr lang="en-US" dirty="0"/>
              <a:t>Test </a:t>
            </a:r>
            <a:r>
              <a:rPr lang="en-US" dirty="0" smtClean="0"/>
              <a:t>Workflow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828800"/>
            <a:ext cx="7499350" cy="4419600"/>
          </a:xfrm>
        </p:spPr>
        <p:txBody>
          <a:bodyPr/>
          <a:lstStyle/>
          <a:p>
            <a:r>
              <a:rPr lang="en-US" sz="2800" smtClean="0"/>
              <a:t>Now the requirements appear to be correct</a:t>
            </a:r>
          </a:p>
          <a:p>
            <a:pPr lvl="1"/>
            <a:r>
              <a:rPr lang="en-US" sz="2400" smtClean="0"/>
              <a:t>They correspond to what the client has requested</a:t>
            </a:r>
          </a:p>
          <a:p>
            <a:pPr lvl="1"/>
            <a:r>
              <a:rPr lang="en-US" sz="2400" smtClean="0"/>
              <a:t>They appear to satisfy the client’s needs </a:t>
            </a:r>
          </a:p>
          <a:p>
            <a:pPr lvl="1"/>
            <a:r>
              <a:rPr lang="en-US" sz="2400" smtClean="0"/>
              <a:t>There do not seem to be any more faults</a:t>
            </a:r>
          </a:p>
          <a:p>
            <a:endParaRPr lang="en-US" sz="2800" smtClean="0"/>
          </a:p>
          <a:p>
            <a:r>
              <a:rPr lang="en-US" sz="2800" smtClean="0"/>
              <a:t>For now, everything seems to be fine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8074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What </a:t>
            </a:r>
            <a:r>
              <a:rPr lang="en-US" dirty="0"/>
              <a:t>are Object-Oriented Requirements?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447800"/>
            <a:ext cx="7562850" cy="4800600"/>
          </a:xfrm>
        </p:spPr>
        <p:txBody>
          <a:bodyPr/>
          <a:lstStyle/>
          <a:p>
            <a:r>
              <a:rPr lang="en-US" sz="2800" dirty="0" smtClean="0"/>
              <a:t>There is no such thing as “object-oriented requirements”</a:t>
            </a:r>
          </a:p>
          <a:p>
            <a:pPr lvl="1"/>
            <a:r>
              <a:rPr lang="en-US" sz="2400" dirty="0" smtClean="0"/>
              <a:t>The requirements workflow has nothing to do with how the product is to be built</a:t>
            </a:r>
          </a:p>
          <a:p>
            <a:r>
              <a:rPr lang="en-US" sz="2800" dirty="0" smtClean="0"/>
              <a:t>However, the approach presented here is </a:t>
            </a:r>
          </a:p>
          <a:p>
            <a:pPr lvl="1"/>
            <a:r>
              <a:rPr lang="en-US" sz="2400" dirty="0" smtClean="0"/>
              <a:t>Model-oriented, and </a:t>
            </a:r>
            <a:r>
              <a:rPr lang="en-US" sz="2400" dirty="0" smtClean="0">
                <a:solidFill>
                  <a:srgbClr val="003399"/>
                </a:solidFill>
              </a:rPr>
              <a:t>object-oriented (textbook?)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Rapid </a:t>
            </a:r>
            <a:r>
              <a:rPr lang="en-US" dirty="0"/>
              <a:t>Prototyping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Aim: p</a:t>
            </a:r>
            <a:r>
              <a:rPr lang="en-US" sz="2400" dirty="0" smtClean="0"/>
              <a:t>rovide the client with an understanding of the product</a:t>
            </a:r>
          </a:p>
          <a:p>
            <a:r>
              <a:rPr lang="en-US" sz="2800" dirty="0" smtClean="0"/>
              <a:t>Hastily built (“rapid”): </a:t>
            </a:r>
            <a:r>
              <a:rPr lang="en-US" sz="2400" dirty="0" smtClean="0"/>
              <a:t>Imperfections can be ignored</a:t>
            </a:r>
          </a:p>
          <a:p>
            <a:r>
              <a:rPr lang="en-US" sz="2800" dirty="0" smtClean="0"/>
              <a:t>Exhibits only key functionality</a:t>
            </a:r>
          </a:p>
          <a:p>
            <a:r>
              <a:rPr lang="en-US" sz="2800" dirty="0" smtClean="0"/>
              <a:t>Emphasis on only what the client sees</a:t>
            </a:r>
          </a:p>
          <a:p>
            <a:pPr lvl="1"/>
            <a:r>
              <a:rPr lang="en-US" sz="2400" dirty="0" smtClean="0"/>
              <a:t>Error checking, file updating can be ignored</a:t>
            </a:r>
          </a:p>
          <a:p>
            <a:r>
              <a:rPr lang="en-US" sz="2800" dirty="0" smtClean="0"/>
              <a:t>A rapid prototype is built for change</a:t>
            </a:r>
          </a:p>
          <a:p>
            <a:pPr lvl="1"/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Rapid Prototyping of HCI</a:t>
            </a:r>
            <a:endParaRPr lang="en-US" dirty="0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219200"/>
            <a:ext cx="7791450" cy="5029200"/>
          </a:xfrm>
        </p:spPr>
        <p:txBody>
          <a:bodyPr/>
          <a:lstStyle/>
          <a:p>
            <a:r>
              <a:rPr lang="en-US" sz="2800" dirty="0" smtClean="0"/>
              <a:t>Rapid prototype of the HCI is often obligatory</a:t>
            </a:r>
          </a:p>
          <a:p>
            <a:r>
              <a:rPr lang="en-US" sz="2800" dirty="0" smtClean="0"/>
              <a:t>Human-computer interface (HCI)</a:t>
            </a:r>
          </a:p>
          <a:p>
            <a:pPr lvl="1"/>
            <a:r>
              <a:rPr lang="en-US" sz="2400" dirty="0" smtClean="0"/>
              <a:t>Menu, not command line</a:t>
            </a:r>
          </a:p>
          <a:p>
            <a:pPr lvl="1"/>
            <a:r>
              <a:rPr lang="en-US" sz="2400" dirty="0" smtClean="0"/>
              <a:t>“Point and click” </a:t>
            </a:r>
          </a:p>
          <a:p>
            <a:pPr lvl="1"/>
            <a:r>
              <a:rPr lang="en-US" sz="2400" dirty="0" smtClean="0"/>
              <a:t>Windows, icons, pull-down menus</a:t>
            </a:r>
          </a:p>
          <a:p>
            <a:r>
              <a:rPr lang="en-US" sz="2800" dirty="0" smtClean="0"/>
              <a:t>Human factors must be taken into account</a:t>
            </a:r>
          </a:p>
          <a:p>
            <a:pPr lvl="1"/>
            <a:r>
              <a:rPr lang="en-US" sz="2400" dirty="0" smtClean="0"/>
              <a:t>Avoid a lengthy sequence of menus</a:t>
            </a:r>
          </a:p>
          <a:p>
            <a:pPr lvl="1"/>
            <a:r>
              <a:rPr lang="en-US" sz="2400" dirty="0" smtClean="0"/>
              <a:t>Allow the expertise level of an interface to be modified</a:t>
            </a:r>
          </a:p>
          <a:p>
            <a:pPr lvl="1"/>
            <a:r>
              <a:rPr lang="en-US" sz="2400" dirty="0" smtClean="0"/>
              <a:t>Uniformity of appearance is important</a:t>
            </a:r>
          </a:p>
          <a:p>
            <a:pPr lvl="1"/>
            <a:r>
              <a:rPr lang="en-US" sz="2400" dirty="0" smtClean="0"/>
              <a:t>Advanced psychology vs. common sense?</a:t>
            </a:r>
          </a:p>
          <a:p>
            <a:pPr lvl="1"/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Interviewing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The requirements team meet with the client and users to extract all relevant information</a:t>
            </a:r>
          </a:p>
          <a:p>
            <a:r>
              <a:rPr lang="en-US" sz="2800" smtClean="0"/>
              <a:t>In a </a:t>
            </a:r>
            <a:r>
              <a:rPr lang="en-US" sz="2800" i="1" smtClean="0"/>
              <a:t>structured </a:t>
            </a:r>
            <a:r>
              <a:rPr lang="en-US" sz="2800" smtClean="0"/>
              <a:t>interview, specific preplanned questions are asked, frequently close-ended </a:t>
            </a:r>
          </a:p>
          <a:p>
            <a:pPr marL="609600" lvl="2" indent="-282575">
              <a:spcBef>
                <a:spcPts val="600"/>
              </a:spcBef>
              <a:buSzPct val="80000"/>
              <a:buFont typeface="Wingdings 2" panose="05020102010507070707" pitchFamily="18" charset="2"/>
              <a:buChar char=""/>
            </a:pPr>
            <a:r>
              <a:rPr lang="en-US" i="1" smtClean="0"/>
              <a:t>Close-ended</a:t>
            </a:r>
            <a:r>
              <a:rPr lang="en-US" smtClean="0"/>
              <a:t> questions require a specific answer</a:t>
            </a:r>
            <a:endParaRPr lang="en-US" sz="2800" smtClean="0"/>
          </a:p>
          <a:p>
            <a:r>
              <a:rPr lang="en-US" sz="2800" smtClean="0"/>
              <a:t>In an </a:t>
            </a:r>
            <a:r>
              <a:rPr lang="en-US" sz="2800" i="1" smtClean="0"/>
              <a:t>unstructured</a:t>
            </a:r>
            <a:r>
              <a:rPr lang="en-US" sz="2800" smtClean="0"/>
              <a:t> interview, questions are posed in response to the answers received, frequently open-ended</a:t>
            </a:r>
          </a:p>
          <a:p>
            <a:pPr lvl="1"/>
            <a:r>
              <a:rPr lang="en-US" sz="2400" smtClean="0"/>
              <a:t>Encourage the person being interviewed to speak out</a:t>
            </a:r>
          </a:p>
          <a:p>
            <a:endParaRPr lang="en-US" sz="24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762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Reusing </a:t>
            </a:r>
            <a:r>
              <a:rPr lang="en-US" dirty="0"/>
              <a:t>the Rapid Prototype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8153400" cy="4114800"/>
          </a:xfrm>
        </p:spPr>
        <p:txBody>
          <a:bodyPr/>
          <a:lstStyle/>
          <a:p>
            <a:r>
              <a:rPr lang="en-US" sz="2800" smtClean="0"/>
              <a:t>Reusing a rapid prototype is essentially code-and-fix</a:t>
            </a:r>
          </a:p>
          <a:p>
            <a:r>
              <a:rPr lang="en-US" sz="2800" smtClean="0"/>
              <a:t>Changes made to a working product are expensive</a:t>
            </a:r>
          </a:p>
          <a:p>
            <a:r>
              <a:rPr lang="en-US" sz="2800" smtClean="0"/>
              <a:t>Maintenance is hard without specification and design documents</a:t>
            </a:r>
          </a:p>
          <a:p>
            <a:r>
              <a:rPr lang="en-US" sz="2800" smtClean="0"/>
              <a:t>Real-time constraints are hard to meet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100" y="76200"/>
            <a:ext cx="78613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Reusing the Rapid Prototype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600200"/>
            <a:ext cx="7499350" cy="4648200"/>
          </a:xfrm>
        </p:spPr>
        <p:txBody>
          <a:bodyPr/>
          <a:lstStyle/>
          <a:p>
            <a:r>
              <a:rPr lang="en-US" sz="2800" dirty="0" smtClean="0"/>
              <a:t>One way to ensure the prototype is discarded</a:t>
            </a:r>
          </a:p>
          <a:p>
            <a:pPr lvl="1"/>
            <a:r>
              <a:rPr lang="en-US" sz="2400" dirty="0" smtClean="0"/>
              <a:t>Implement it in a different language from that of the target product</a:t>
            </a:r>
          </a:p>
          <a:p>
            <a:r>
              <a:rPr lang="en-US" sz="2800" dirty="0" smtClean="0"/>
              <a:t>Generated code can be reused</a:t>
            </a:r>
          </a:p>
          <a:p>
            <a:r>
              <a:rPr lang="en-US" sz="2800" dirty="0" smtClean="0"/>
              <a:t>We can safely retain (parts of) a rapid prototype if </a:t>
            </a:r>
          </a:p>
          <a:p>
            <a:pPr lvl="1"/>
            <a:r>
              <a:rPr lang="en-US" sz="2400" dirty="0" smtClean="0"/>
              <a:t>This is prearranged</a:t>
            </a:r>
          </a:p>
          <a:p>
            <a:pPr lvl="1"/>
            <a:r>
              <a:rPr lang="en-US" sz="2400" dirty="0" smtClean="0"/>
              <a:t>Those parts pass SQA inspections</a:t>
            </a:r>
          </a:p>
          <a:p>
            <a:pPr lvl="1"/>
            <a:r>
              <a:rPr lang="en-US" sz="2400" dirty="0" smtClean="0"/>
              <a:t>However, this is not “classical” rapid prototyping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5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5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5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5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5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5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5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5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7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175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CASE </a:t>
            </a:r>
            <a:r>
              <a:rPr lang="en-US" sz="3200" dirty="0"/>
              <a:t>Tools for the Requirements Workflow</a:t>
            </a:r>
            <a:endParaRPr lang="en-US" sz="4400" dirty="0"/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219200"/>
            <a:ext cx="7618413" cy="5257800"/>
          </a:xfrm>
        </p:spPr>
        <p:txBody>
          <a:bodyPr/>
          <a:lstStyle/>
          <a:p>
            <a:r>
              <a:rPr lang="en-US" sz="2800" dirty="0" smtClean="0"/>
              <a:t>We need graphical tools for UML diagrams</a:t>
            </a:r>
          </a:p>
          <a:p>
            <a:pPr lvl="1"/>
            <a:r>
              <a:rPr lang="en-US" sz="2400" dirty="0" smtClean="0"/>
              <a:t>To make it easy to change UML diagrams</a:t>
            </a:r>
          </a:p>
          <a:p>
            <a:pPr lvl="1"/>
            <a:r>
              <a:rPr lang="en-US" sz="2400" dirty="0" smtClean="0"/>
              <a:t>The documentation is stored in the tool and therefore is always available</a:t>
            </a:r>
          </a:p>
          <a:p>
            <a:r>
              <a:rPr lang="en-US" sz="2800" dirty="0" smtClean="0"/>
              <a:t>Such tools are sometimes hard to use</a:t>
            </a:r>
          </a:p>
          <a:p>
            <a:pPr lvl="1"/>
            <a:r>
              <a:rPr lang="en-US" sz="2400" dirty="0" smtClean="0"/>
              <a:t>The diagrams may need considerable “tweaking”</a:t>
            </a:r>
          </a:p>
          <a:p>
            <a:pPr lvl="1"/>
            <a:r>
              <a:rPr lang="en-US" sz="2400" dirty="0" smtClean="0"/>
              <a:t>Overall, the strengths outweigh the weaknesses</a:t>
            </a:r>
          </a:p>
          <a:p>
            <a:r>
              <a:rPr lang="en-US" sz="2800" dirty="0" smtClean="0"/>
              <a:t>Sample CASE environments</a:t>
            </a:r>
          </a:p>
          <a:p>
            <a:pPr lvl="1"/>
            <a:r>
              <a:rPr lang="en-US" sz="2400" dirty="0" smtClean="0"/>
              <a:t>IBM Rational Rose</a:t>
            </a:r>
          </a:p>
          <a:p>
            <a:pPr lvl="1"/>
            <a:r>
              <a:rPr lang="en-US" sz="2400" dirty="0" err="1" smtClean="0"/>
              <a:t>ArgoUML</a:t>
            </a:r>
            <a:r>
              <a:rPr lang="en-US" sz="2400" dirty="0" smtClean="0"/>
              <a:t>: http://argouml.tigris.org/</a:t>
            </a:r>
          </a:p>
          <a:p>
            <a:pPr lvl="1"/>
            <a:r>
              <a:rPr lang="en-US" sz="2400" dirty="0" smtClean="0"/>
              <a:t>Eclipse UML2 Tools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7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7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7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7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7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7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7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7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Metrics </a:t>
            </a:r>
            <a:r>
              <a:rPr lang="en-US" dirty="0"/>
              <a:t>for the Requirements Workflow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752600"/>
            <a:ext cx="7499350" cy="4495800"/>
          </a:xfrm>
        </p:spPr>
        <p:txBody>
          <a:bodyPr/>
          <a:lstStyle/>
          <a:p>
            <a:r>
              <a:rPr lang="en-US" sz="2800" smtClean="0"/>
              <a:t>Volatility and speed of convergence are measures of how rapidly the client’s needs are determined</a:t>
            </a:r>
          </a:p>
          <a:p>
            <a:r>
              <a:rPr lang="en-US" sz="2800" smtClean="0"/>
              <a:t>The number of changes made during subsequent phases</a:t>
            </a:r>
          </a:p>
          <a:p>
            <a:r>
              <a:rPr lang="en-US" sz="2800" smtClean="0"/>
              <a:t>Changes initiated by the developers</a:t>
            </a:r>
          </a:p>
          <a:p>
            <a:pPr lvl="1"/>
            <a:r>
              <a:rPr lang="en-US" sz="2400" smtClean="0"/>
              <a:t>Too many changes can mean the process is flawed</a:t>
            </a:r>
          </a:p>
          <a:p>
            <a:r>
              <a:rPr lang="en-US" sz="2800" smtClean="0"/>
              <a:t>Changes initiated by the client</a:t>
            </a:r>
          </a:p>
          <a:p>
            <a:pPr lvl="1"/>
            <a:r>
              <a:rPr lang="en-US" sz="2400" smtClean="0"/>
              <a:t>Moving target problem</a:t>
            </a:r>
          </a:p>
          <a:p>
            <a:endParaRPr lang="en-US" sz="28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86765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Challenges </a:t>
            </a:r>
            <a:r>
              <a:rPr lang="en-US" dirty="0"/>
              <a:t>of the Requirements Phase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447800"/>
            <a:ext cx="7620000" cy="5103813"/>
          </a:xfrm>
        </p:spPr>
        <p:txBody>
          <a:bodyPr/>
          <a:lstStyle/>
          <a:p>
            <a:r>
              <a:rPr lang="en-US" sz="2800" smtClean="0"/>
              <a:t>Employees of the client organization often feel threatened by computerization</a:t>
            </a:r>
          </a:p>
          <a:p>
            <a:r>
              <a:rPr lang="en-US" sz="2800" smtClean="0"/>
              <a:t>The requirements team members must be able to negotiate</a:t>
            </a:r>
          </a:p>
          <a:p>
            <a:pPr lvl="1"/>
            <a:r>
              <a:rPr lang="en-US" sz="2400" smtClean="0"/>
              <a:t>The client’s needs may have to be scaled down</a:t>
            </a:r>
          </a:p>
          <a:p>
            <a:r>
              <a:rPr lang="en-US" sz="2800" smtClean="0"/>
              <a:t>Key employees of the client organization may not have the time for in-depth discussions</a:t>
            </a:r>
          </a:p>
          <a:p>
            <a:r>
              <a:rPr lang="en-US" sz="2800" smtClean="0"/>
              <a:t>Flexibility and objectivity are essential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1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How Developers See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100" y="1219200"/>
            <a:ext cx="7861300" cy="4759325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600" smtClean="0"/>
              <a:t>Users don</a:t>
            </a:r>
            <a:r>
              <a:rPr lang="ja-JP" altLang="en-US" sz="2600" smtClean="0"/>
              <a:t>’</a:t>
            </a:r>
            <a:r>
              <a:rPr lang="en-US" altLang="ja-JP" sz="2600" smtClean="0"/>
              <a:t>t know what they want</a:t>
            </a:r>
          </a:p>
          <a:p>
            <a:pPr marL="457200" indent="-4572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600" smtClean="0"/>
              <a:t>Users can</a:t>
            </a:r>
            <a:r>
              <a:rPr lang="ja-JP" altLang="en-US" sz="2600" smtClean="0"/>
              <a:t>’</a:t>
            </a:r>
            <a:r>
              <a:rPr lang="en-US" altLang="ja-JP" sz="2600" smtClean="0"/>
              <a:t>t articulate what they want</a:t>
            </a:r>
          </a:p>
          <a:p>
            <a:pPr marL="457200" indent="-4572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600" smtClean="0"/>
              <a:t>Users are unable to provide a usable statement of needs</a:t>
            </a:r>
          </a:p>
          <a:p>
            <a:pPr marL="457200" indent="-4572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600" smtClean="0"/>
              <a:t>Users have too many needs</a:t>
            </a:r>
          </a:p>
          <a:p>
            <a:pPr marL="457200" indent="-4572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600" smtClean="0"/>
              <a:t>Users want everything now</a:t>
            </a:r>
          </a:p>
          <a:p>
            <a:pPr marL="457200" indent="-4572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600" smtClean="0"/>
              <a:t>Users can</a:t>
            </a:r>
            <a:r>
              <a:rPr lang="ja-JP" altLang="en-US" sz="2600" smtClean="0"/>
              <a:t>’</a:t>
            </a:r>
            <a:r>
              <a:rPr lang="en-US" altLang="ja-JP" sz="2600" smtClean="0"/>
              <a:t>t remain on schedule</a:t>
            </a:r>
          </a:p>
          <a:p>
            <a:pPr marL="457200" indent="-4572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600" smtClean="0"/>
              <a:t>Users can</a:t>
            </a:r>
            <a:r>
              <a:rPr lang="ja-JP" altLang="en-US" sz="2600" smtClean="0"/>
              <a:t>’</a:t>
            </a:r>
            <a:r>
              <a:rPr lang="en-US" altLang="ja-JP" sz="2600" smtClean="0"/>
              <a:t>t prioritize needs</a:t>
            </a:r>
          </a:p>
          <a:p>
            <a:pPr marL="457200" indent="-4572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600" smtClean="0"/>
              <a:t>Users are unwilling to comprise</a:t>
            </a:r>
          </a:p>
          <a:p>
            <a:pPr marL="457200" indent="-4572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600" smtClean="0"/>
              <a:t>Users refuse to take responsibility for the system</a:t>
            </a:r>
          </a:p>
          <a:p>
            <a:pPr marL="457200" indent="-4572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600" smtClean="0"/>
              <a:t>Users are not committed to development projects</a:t>
            </a:r>
          </a:p>
          <a:p>
            <a:pPr marL="457200" indent="-457200"/>
            <a:endParaRPr lang="en-US" sz="2600" smtClean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AF0267-5CF8-49EE-8E4D-35A93720F57A}" type="slidenum">
              <a:rPr 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sz="1000" smtClean="0">
              <a:latin typeface="Arial" panose="020B0604020202020204" pitchFamily="34" charset="0"/>
            </a:endParaRPr>
          </a:p>
        </p:txBody>
      </p:sp>
      <p:sp>
        <p:nvSpPr>
          <p:cNvPr id="193541" name="TextBox 1"/>
          <p:cNvSpPr txBox="1">
            <a:spLocks noChangeArrowheads="1"/>
          </p:cNvSpPr>
          <p:nvPr/>
        </p:nvSpPr>
        <p:spPr bwMode="auto">
          <a:xfrm>
            <a:off x="990600" y="6334125"/>
            <a:ext cx="7099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lvl="1"/>
            <a:r>
              <a:rPr lang="en-US" sz="1400"/>
              <a:t>Shari L. Pfleeger and Joanne M. Atlee, </a:t>
            </a:r>
            <a:r>
              <a:rPr lang="en-US" sz="1400" i="1"/>
              <a:t>Software Engineering: Theory and Practice</a:t>
            </a:r>
            <a:r>
              <a:rPr lang="en-US" sz="1400"/>
              <a:t>, 3rd Edition, Prentice-Hall, 2006.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219200" y="-762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How Users See Developers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84275"/>
            <a:ext cx="7924800" cy="5064125"/>
          </a:xfrm>
        </p:spPr>
        <p:txBody>
          <a:bodyPr/>
          <a:lstStyle/>
          <a:p>
            <a:pPr marL="381000" indent="-3810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400" smtClean="0"/>
              <a:t>Developers don</a:t>
            </a:r>
            <a:r>
              <a:rPr lang="ja-JP" altLang="en-US" sz="2400" smtClean="0"/>
              <a:t>’</a:t>
            </a:r>
            <a:r>
              <a:rPr lang="en-US" altLang="ja-JP" sz="2400" smtClean="0"/>
              <a:t>t understand operational needs</a:t>
            </a:r>
          </a:p>
          <a:p>
            <a:pPr marL="381000" indent="-3810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400" smtClean="0"/>
              <a:t>Developers can</a:t>
            </a:r>
            <a:r>
              <a:rPr lang="ja-JP" altLang="en-US" sz="2400" smtClean="0"/>
              <a:t>’</a:t>
            </a:r>
            <a:r>
              <a:rPr lang="en-US" altLang="ja-JP" sz="2400" smtClean="0"/>
              <a:t>t translate clearly stated needs into a successful system</a:t>
            </a:r>
          </a:p>
          <a:p>
            <a:pPr marL="381000" indent="-3810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400" smtClean="0"/>
              <a:t>Developers set unrealistic standards for requirements def.</a:t>
            </a:r>
          </a:p>
          <a:p>
            <a:pPr marL="381000" indent="-3810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400" smtClean="0"/>
              <a:t>Developers place too much emphasis on technicalities</a:t>
            </a:r>
          </a:p>
          <a:p>
            <a:pPr marL="381000" indent="-3810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400" smtClean="0"/>
              <a:t>Developers are always late</a:t>
            </a:r>
          </a:p>
          <a:p>
            <a:pPr marL="381000" indent="-3810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400" smtClean="0"/>
              <a:t>Developers can</a:t>
            </a:r>
            <a:r>
              <a:rPr lang="ja-JP" altLang="en-US" sz="2400" smtClean="0"/>
              <a:t>’</a:t>
            </a:r>
            <a:r>
              <a:rPr lang="en-US" altLang="ja-JP" sz="2400" smtClean="0"/>
              <a:t>t respond quickly to changing needs</a:t>
            </a:r>
          </a:p>
          <a:p>
            <a:pPr marL="381000" indent="-3810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400" smtClean="0"/>
              <a:t>Developers are always over budget</a:t>
            </a:r>
          </a:p>
          <a:p>
            <a:pPr marL="381000" indent="-3810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400" smtClean="0"/>
              <a:t>Developers say </a:t>
            </a:r>
            <a:r>
              <a:rPr lang="ja-JP" altLang="en-US" sz="2400" smtClean="0"/>
              <a:t>“</a:t>
            </a:r>
            <a:r>
              <a:rPr lang="en-US" altLang="ja-JP" sz="2400" smtClean="0"/>
              <a:t>no</a:t>
            </a:r>
            <a:r>
              <a:rPr lang="ja-JP" altLang="en-US" sz="2400" smtClean="0"/>
              <a:t>”</a:t>
            </a:r>
            <a:r>
              <a:rPr lang="en-US" altLang="ja-JP" sz="2400" smtClean="0"/>
              <a:t> all the time</a:t>
            </a:r>
          </a:p>
          <a:p>
            <a:pPr marL="381000" indent="-3810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400" smtClean="0"/>
              <a:t>Developers try to tell us how to do our jobs</a:t>
            </a:r>
          </a:p>
          <a:p>
            <a:pPr marL="381000" indent="-381000" eaLnBrk="1" hangingPunct="1">
              <a:lnSpc>
                <a:spcPct val="90000"/>
              </a:lnSpc>
              <a:buFont typeface="Lucida Sans Unicode" panose="020B0602030504020204" pitchFamily="34" charset="0"/>
              <a:buAutoNum type="arabicPeriod"/>
            </a:pPr>
            <a:r>
              <a:rPr lang="en-US" sz="2400" smtClean="0"/>
              <a:t>Developers ask users for time and effort, even to the detriment of the users</a:t>
            </a:r>
            <a:r>
              <a:rPr lang="ja-JP" altLang="en-US" sz="2400" smtClean="0"/>
              <a:t>’</a:t>
            </a:r>
            <a:r>
              <a:rPr lang="en-US" altLang="ja-JP" sz="2400" smtClean="0"/>
              <a:t> important primary duties</a:t>
            </a:r>
          </a:p>
          <a:p>
            <a:pPr marL="381000" indent="-381000"/>
            <a:endParaRPr lang="en-US" sz="2400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1F0771-8B58-4F8F-8A9B-D64181627AE9}" type="slidenum">
              <a:rPr lang="en-US" sz="10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sz="10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CCF13D-C804-4C4D-A65A-9B2BB9671189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pic>
        <p:nvPicPr>
          <p:cNvPr id="5" name="Picture 4" descr="Very-Cute-Software-Engineer-Joke-About-Users-And-Programmers-Funny-Pi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-1"/>
            <a:ext cx="8153400" cy="684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4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Interviewing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Interviewing is not easy</a:t>
            </a:r>
          </a:p>
          <a:p>
            <a:pPr lvl="1"/>
            <a:r>
              <a:rPr lang="en-US" sz="2400" smtClean="0"/>
              <a:t>An interview that is too unstructured will not yield much relevant information</a:t>
            </a:r>
          </a:p>
          <a:p>
            <a:pPr lvl="1"/>
            <a:r>
              <a:rPr lang="en-US" sz="2400" smtClean="0"/>
              <a:t>The interviewer must be fully familiar with the application domain</a:t>
            </a:r>
          </a:p>
          <a:p>
            <a:pPr lvl="1"/>
            <a:r>
              <a:rPr lang="en-US" sz="2400" smtClean="0"/>
              <a:t>The interviewer must remain open-minded</a:t>
            </a:r>
            <a:endParaRPr lang="en-US" smtClean="0"/>
          </a:p>
          <a:p>
            <a:r>
              <a:rPr lang="en-US" sz="2800" smtClean="0"/>
              <a:t>After the interview, the interviewer must prepare a written report </a:t>
            </a:r>
          </a:p>
          <a:p>
            <a:pPr lvl="1"/>
            <a:r>
              <a:rPr lang="en-US" sz="2400" smtClean="0"/>
              <a:t>Give a copy to the person who was interviewed</a:t>
            </a:r>
          </a:p>
          <a:p>
            <a:endParaRPr lang="en-US" sz="28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4386</TotalTime>
  <Words>3845</Words>
  <Application>Microsoft Macintosh PowerPoint</Application>
  <PresentationFormat>On-screen Show (4:3)</PresentationFormat>
  <Paragraphs>533</Paragraphs>
  <Slides>87</Slides>
  <Notes>82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Solstice</vt:lpstr>
      <vt:lpstr>CS 471-1/571 </vt:lpstr>
      <vt:lpstr>PowerPoint Presentation</vt:lpstr>
      <vt:lpstr>Overview</vt:lpstr>
      <vt:lpstr>The Aim</vt:lpstr>
      <vt:lpstr>Overview of the Requirements Workflow</vt:lpstr>
      <vt:lpstr>Understanding the Domain</vt:lpstr>
      <vt:lpstr>Building Business Model</vt:lpstr>
      <vt:lpstr>Interviewing</vt:lpstr>
      <vt:lpstr>Interviewing (contd)</vt:lpstr>
      <vt:lpstr>Other Techniques</vt:lpstr>
      <vt:lpstr>Use Cases</vt:lpstr>
      <vt:lpstr>Actor and User</vt:lpstr>
      <vt:lpstr>Overlapping Actors</vt:lpstr>
      <vt:lpstr>Initial Requirements</vt:lpstr>
      <vt:lpstr>Functional vs Non-functional Requirements</vt:lpstr>
      <vt:lpstr>MSG Case Study</vt:lpstr>
      <vt:lpstr> MSG Case Study: Initial Understanding</vt:lpstr>
      <vt:lpstr>Mortgage Payments: After 15 &amp; 30 Years</vt:lpstr>
      <vt:lpstr>Insurance Premiums</vt:lpstr>
      <vt:lpstr>Real Estate Taxes</vt:lpstr>
      <vt:lpstr>Borrowing Limits</vt:lpstr>
      <vt:lpstr>Other Costs</vt:lpstr>
      <vt:lpstr>Initial Glossary</vt:lpstr>
      <vt:lpstr>MSG Case Study: Initial Business Model</vt:lpstr>
      <vt:lpstr>MSG Case Study: Initial Business Model (contd)</vt:lpstr>
      <vt:lpstr>Estimate Funds Available for Week Use Case</vt:lpstr>
      <vt:lpstr> Apply for an MSG Mortgage Use Case</vt:lpstr>
      <vt:lpstr>Compute Weekly Repayment Amount Use Case</vt:lpstr>
      <vt:lpstr> Manage an Investment Use Case</vt:lpstr>
      <vt:lpstr> Manage an Investment Use Case (contd)</vt:lpstr>
      <vt:lpstr>Use-Case Diagram of the Initial Business Model</vt:lpstr>
      <vt:lpstr>MSG Case Study: Initial Requirements</vt:lpstr>
      <vt:lpstr>MSG : Initial Requirements (contd)</vt:lpstr>
      <vt:lpstr>MSG: Initial Use-Case Diagram</vt:lpstr>
      <vt:lpstr>MSG: Continuing the Requirements Workflow</vt:lpstr>
      <vt:lpstr>Conditions for an MSG Mortgage (contd)</vt:lpstr>
      <vt:lpstr>Algorithm to Determine If Funds Are Available</vt:lpstr>
      <vt:lpstr>Algorithm to Determine If Funds Are Available</vt:lpstr>
      <vt:lpstr>Requirements of the Pilot Project</vt:lpstr>
      <vt:lpstr>Investment Data</vt:lpstr>
      <vt:lpstr>Operating Expenses Data</vt:lpstr>
      <vt:lpstr>Mortgage Data</vt:lpstr>
      <vt:lpstr>Reports Required for the Pilot Project</vt:lpstr>
      <vt:lpstr>MSG: Revising the Requirements</vt:lpstr>
      <vt:lpstr>MSG: Revising the Requirements(contd)</vt:lpstr>
      <vt:lpstr> Estimate Investment Income for Week Use Case</vt:lpstr>
      <vt:lpstr>1st Iteration of the Revised Use-Case Diagram</vt:lpstr>
      <vt:lpstr>«include» Relationship</vt:lpstr>
      <vt:lpstr>MSG: Revising the Requirements (contd)</vt:lpstr>
      <vt:lpstr> Update Estimated Annual Operating Expenses Use Case</vt:lpstr>
      <vt:lpstr> Estimate Operating Expenses for Week Use Case (contd)</vt:lpstr>
      <vt:lpstr>2nd Iteration of Revised Use-Case Diagram</vt:lpstr>
      <vt:lpstr>MSG: Revising the Requirements: (contd)</vt:lpstr>
      <vt:lpstr> Estimate Payments and Grants for Week Use Case</vt:lpstr>
      <vt:lpstr> Estimate Payments and Grants for Week Use Case (contd)</vt:lpstr>
      <vt:lpstr> Update Borrowers’ Weekly Income Use Case</vt:lpstr>
      <vt:lpstr>3rd Iteration of the Revised Use-Case Diagram</vt:lpstr>
      <vt:lpstr>Estimate Funds Available for Week :  Updated Use Case Decription</vt:lpstr>
      <vt:lpstr>MSG: The Test Workflow:</vt:lpstr>
      <vt:lpstr>Manage an Investment Use Case</vt:lpstr>
      <vt:lpstr>Manage a Mortgage Use Case</vt:lpstr>
      <vt:lpstr>4th Iteration of the Revised Use-Case Diagram</vt:lpstr>
      <vt:lpstr>MSG: The Test Workflow (contd)</vt:lpstr>
      <vt:lpstr>Produce a Report Use Case</vt:lpstr>
      <vt:lpstr>Produce a Report Use Case (contd)</vt:lpstr>
      <vt:lpstr>5th Iteration of the Revised Use-Case Diagram</vt:lpstr>
      <vt:lpstr>6th Iteration of the Revised Use-Case Diagram</vt:lpstr>
      <vt:lpstr>6th Iteration - cont</vt:lpstr>
      <vt:lpstr>Reorganizing Two Use Cases</vt:lpstr>
      <vt:lpstr>Modified Description — Produce a Report</vt:lpstr>
      <vt:lpstr>Modified Description — Estimate Funds Available for Week</vt:lpstr>
      <vt:lpstr>MSG: The Test Workflow (contd)</vt:lpstr>
      <vt:lpstr>PowerPoint Presentation</vt:lpstr>
      <vt:lpstr>7th Iteration of Revised Use-Case Diagram</vt:lpstr>
      <vt:lpstr>Estimate Funds Available for Week Revised Description of Use Case</vt:lpstr>
      <vt:lpstr>MSG: The Test Workflow (contd)</vt:lpstr>
      <vt:lpstr>What are Object-Oriented Requirements?</vt:lpstr>
      <vt:lpstr>Rapid Prototyping</vt:lpstr>
      <vt:lpstr>Rapid Prototyping of HCI</vt:lpstr>
      <vt:lpstr>Reusing the Rapid Prototype</vt:lpstr>
      <vt:lpstr>Reusing the Rapid Prototype (contd)</vt:lpstr>
      <vt:lpstr>CASE Tools for the Requirements Workflow</vt:lpstr>
      <vt:lpstr>Metrics for the Requirements Workflow</vt:lpstr>
      <vt:lpstr>Challenges of the Requirements Phase</vt:lpstr>
      <vt:lpstr>How Developers See Users</vt:lpstr>
      <vt:lpstr>How Users See Developers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Dianxiang Xu</cp:lastModifiedBy>
  <cp:revision>2167</cp:revision>
  <dcterms:created xsi:type="dcterms:W3CDTF">1601-01-01T00:00:00Z</dcterms:created>
  <dcterms:modified xsi:type="dcterms:W3CDTF">2013-11-02T05:46:21Z</dcterms:modified>
</cp:coreProperties>
</file>